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g" ContentType="image/png"/>
  <Override PartName="/ppt/notesSlides/notesSlide3.xml" ContentType="application/vnd.openxmlformats-officedocument.presentationml.notesSlide+xml"/>
  <Override PartName="/ppt/media/image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9.jpg" ContentType="image/png"/>
  <Override PartName="/ppt/notesSlides/notesSlide6.xml" ContentType="application/vnd.openxmlformats-officedocument.presentationml.notesSlide+xml"/>
  <Override PartName="/ppt/media/image10.jpg" ContentType="image/png"/>
  <Override PartName="/ppt/notesSlides/notesSlide7.xml" ContentType="application/vnd.openxmlformats-officedocument.presentationml.notesSlide+xml"/>
  <Override PartName="/ppt/media/image11.jpg" ContentType="image/png"/>
  <Override PartName="/ppt/notesSlides/notesSlide8.xml" ContentType="application/vnd.openxmlformats-officedocument.presentationml.notesSlide+xml"/>
  <Override PartName="/ppt/media/image12.jpg" ContentType="image/png"/>
  <Override PartName="/ppt/notesSlides/notesSlide9.xml" ContentType="application/vnd.openxmlformats-officedocument.presentationml.notesSlide+xml"/>
  <Override PartName="/ppt/media/image13.jpg" ContentType="image/png"/>
  <Override PartName="/ppt/notesSlides/notesSlide10.xml" ContentType="application/vnd.openxmlformats-officedocument.presentationml.notesSlide+xml"/>
  <Override PartName="/ppt/media/image14.jpg" ContentType="image/png"/>
  <Override PartName="/ppt/notesSlides/notesSlide11.xml" ContentType="application/vnd.openxmlformats-officedocument.presentationml.notesSlide+xml"/>
  <Override PartName="/ppt/media/image15.jpg" ContentType="image/png"/>
  <Override PartName="/ppt/media/image16.jpg" ContentType="image/png"/>
  <Override PartName="/ppt/notesSlides/notesSlide12.xml" ContentType="application/vnd.openxmlformats-officedocument.presentationml.notesSlide+xml"/>
  <Override PartName="/ppt/media/image18.jpg" ContentType="image/png"/>
  <Override PartName="/ppt/notesSlides/notesSlide13.xml" ContentType="application/vnd.openxmlformats-officedocument.presentationml.notesSlide+xml"/>
  <Override PartName="/ppt/media/image19.jpg" ContentType="image/png"/>
  <Override PartName="/ppt/notesSlides/notesSlide14.xml" ContentType="application/vnd.openxmlformats-officedocument.presentationml.notesSlide+xml"/>
  <Override PartName="/ppt/media/image20.jpg" ContentType="image/png"/>
  <Override PartName="/ppt/media/image21.jpg" ContentType="image/png"/>
  <Override PartName="/ppt/media/image22.jpg" ContentType="image/png"/>
  <Override PartName="/ppt/notesSlides/notesSlide15.xml" ContentType="application/vnd.openxmlformats-officedocument.presentationml.notesSlide+xml"/>
  <Override PartName="/ppt/media/image23.jpg" ContentType="image/png"/>
  <Override PartName="/ppt/media/image24.jpg" ContentType="image/png"/>
  <Override PartName="/ppt/notesSlides/notesSlide16.xml" ContentType="application/vnd.openxmlformats-officedocument.presentationml.notesSlide+xml"/>
  <Override PartName="/ppt/media/image25.jpg" ContentType="image/png"/>
  <Override PartName="/ppt/notesSlides/notesSlide17.xml" ContentType="application/vnd.openxmlformats-officedocument.presentationml.notesSlide+xml"/>
  <Override PartName="/ppt/media/image26.jpg" ContentType="image/png"/>
  <Override PartName="/ppt/media/image27.jpg" ContentType="image/png"/>
  <Override PartName="/ppt/media/image28.jpg" ContentType="image/png"/>
  <Override PartName="/ppt/notesSlides/notesSlide18.xml" ContentType="application/vnd.openxmlformats-officedocument.presentationml.notesSlide+xml"/>
  <Override PartName="/ppt/media/image29.jpg" ContentType="image/png"/>
  <Override PartName="/ppt/notesSlides/notesSlide19.xml" ContentType="application/vnd.openxmlformats-officedocument.presentationml.notesSlide+xml"/>
  <Override PartName="/ppt/media/image30.jpg" ContentType="image/png"/>
  <Override PartName="/ppt/notesSlides/notesSlide20.xml" ContentType="application/vnd.openxmlformats-officedocument.presentationml.notesSlide+xml"/>
  <Override PartName="/ppt/media/image31.jpg" ContentType="image/png"/>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6" r:id="rId2"/>
    <p:sldId id="281" r:id="rId3"/>
    <p:sldId id="258" r:id="rId4"/>
    <p:sldId id="285" r:id="rId5"/>
    <p:sldId id="284" r:id="rId6"/>
    <p:sldId id="260" r:id="rId7"/>
    <p:sldId id="261" r:id="rId8"/>
    <p:sldId id="262" r:id="rId9"/>
    <p:sldId id="263" r:id="rId10"/>
    <p:sldId id="264" r:id="rId11"/>
    <p:sldId id="265" r:id="rId12"/>
    <p:sldId id="287" r:id="rId13"/>
    <p:sldId id="288" r:id="rId14"/>
    <p:sldId id="267" r:id="rId15"/>
    <p:sldId id="268" r:id="rId16"/>
    <p:sldId id="290" r:id="rId17"/>
    <p:sldId id="270" r:id="rId18"/>
    <p:sldId id="271" r:id="rId19"/>
    <p:sldId id="272" r:id="rId20"/>
    <p:sldId id="273" r:id="rId21"/>
    <p:sldId id="274" r:id="rId22"/>
    <p:sldId id="275" r:id="rId23"/>
    <p:sldId id="276" r:id="rId24"/>
    <p:sldId id="277" r:id="rId25"/>
    <p:sldId id="278" r:id="rId26"/>
    <p:sldId id="279" r:id="rId27"/>
    <p:sldId id="280" r:id="rId28"/>
    <p:sldId id="282" r:id="rId29"/>
  </p:sldIdLst>
  <p:sldSz cx="12192000" cy="6858000"/>
  <p:notesSz cx="6858000" cy="9144000"/>
  <p:photoAlbum/>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82C5"/>
    <a:srgbClr val="1FAB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57" autoAdjust="0"/>
  </p:normalViewPr>
  <p:slideViewPr>
    <p:cSldViewPr snapToGrid="0">
      <p:cViewPr varScale="1">
        <p:scale>
          <a:sx n="53" d="100"/>
          <a:sy n="53"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DCE124-799E-48A1-BD77-5AC0B07663D0}" type="datetimeFigureOut">
              <a:rPr lang="zh-CN" altLang="en-US" smtClean="0"/>
              <a:t>2021/12/24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47056-D8E1-44C1-B60F-EB03A1343047}" type="slidenum">
              <a:rPr lang="zh-CN" altLang="en-US" smtClean="0"/>
              <a:t>‹#›</a:t>
            </a:fld>
            <a:endParaRPr lang="zh-CN" altLang="en-US"/>
          </a:p>
        </p:txBody>
      </p:sp>
    </p:spTree>
    <p:extLst>
      <p:ext uri="{BB962C8B-B14F-4D97-AF65-F5344CB8AC3E}">
        <p14:creationId xmlns:p14="http://schemas.microsoft.com/office/powerpoint/2010/main" val="677221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aike.baidu.com/item/%E6%97%A0%E5%90%91%E5%9B%BE/1680427"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NP%E5%AE%8C%E5%85%A8%E9%97%AE%E9%A2%98"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baike.baidu.com/item/%E8%BF%91%E4%BC%BC%E7%AE%97%E6%B3%95" TargetMode="External"/><Relationship Id="rId4" Type="http://schemas.openxmlformats.org/officeDocument/2006/relationships/hyperlink" Target="https://baike.baidu.com/item/%E7%B2%BE%E7%A1%AE%E7%AE%97%E6%B3%9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我讲的是今年</a:t>
            </a:r>
            <a:r>
              <a:rPr lang="en-US" altLang="zh-CN" dirty="0"/>
              <a:t>mod</a:t>
            </a:r>
            <a:r>
              <a:rPr lang="zh-CN" altLang="en-US" dirty="0"/>
              <a:t>上的一篇关于图划分（</a:t>
            </a:r>
            <a:r>
              <a:rPr lang="en-US" altLang="zh-CN" dirty="0"/>
              <a:t>graph partitioning </a:t>
            </a:r>
            <a:r>
              <a:rPr lang="zh-CN" altLang="en-US" dirty="0"/>
              <a:t>图分割、图分区）相关算法的一篇文章。题目是混合边划分，在内存约束下划分大型幂律图，作者是慕尼黑工业大学的</a:t>
            </a:r>
            <a:r>
              <a:rPr lang="en-US" altLang="zh-CN" dirty="0" err="1"/>
              <a:t>ru</a:t>
            </a:r>
            <a:r>
              <a:rPr lang="en-US" altLang="zh-CN" dirty="0"/>
              <a:t> ben </a:t>
            </a:r>
            <a:r>
              <a:rPr lang="en-US" altLang="zh-CN" dirty="0" err="1"/>
              <a:t>mai</a:t>
            </a:r>
            <a:r>
              <a:rPr lang="en-US" altLang="zh-CN" dirty="0"/>
              <a:t> er </a:t>
            </a:r>
            <a:r>
              <a:rPr lang="zh-CN" altLang="en-US" dirty="0"/>
              <a:t>和多伦多大学的</a:t>
            </a:r>
            <a:r>
              <a:rPr lang="en-US" altLang="zh-CN" dirty="0" err="1"/>
              <a:t>ya</a:t>
            </a:r>
            <a:r>
              <a:rPr lang="en-US" altLang="zh-CN" dirty="0"/>
              <a:t> ka </a:t>
            </a:r>
            <a:r>
              <a:rPr lang="en-US" altLang="zh-CN" dirty="0" err="1"/>
              <a:t>pu</a:t>
            </a:r>
            <a:r>
              <a:rPr lang="en-US" altLang="zh-CN" dirty="0"/>
              <a:t> </a:t>
            </a:r>
            <a:r>
              <a:rPr lang="en-US" altLang="zh-CN" dirty="0" err="1"/>
              <a:t>sen</a:t>
            </a:r>
            <a:r>
              <a:rPr lang="zh-CN" altLang="en-US" dirty="0"/>
              <a:t>。这篇论文的创新点和其精髓就在其第一个单词 </a:t>
            </a:r>
            <a:r>
              <a:rPr lang="en-US" altLang="zh-CN" dirty="0"/>
              <a:t>hybrid</a:t>
            </a:r>
            <a:r>
              <a:rPr lang="zh-CN" altLang="en-US" dirty="0"/>
              <a:t>。虽然都是分割，但与大家熟知的图像识别领域中的那种图像分割（</a:t>
            </a:r>
            <a:r>
              <a:rPr lang="en-US" altLang="zh-CN" dirty="0"/>
              <a:t>image partitioning</a:t>
            </a:r>
            <a:r>
              <a:rPr lang="zh-CN" altLang="en-US" dirty="0"/>
              <a:t>）不同。这里的图划分可以看作是对现实世界中大型图结构数据进行挖掘处理的一个前置步骤，使其更好地适应专门的分布式图计算系统。搞知识图谱的对这种应该图划分比较熟悉，他们的知识图谱划分有一定的重叠。</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1</a:t>
            </a:fld>
            <a:endParaRPr lang="zh-CN" altLang="en-US"/>
          </a:p>
        </p:txBody>
      </p:sp>
    </p:spTree>
    <p:extLst>
      <p:ext uri="{BB962C8B-B14F-4D97-AF65-F5344CB8AC3E}">
        <p14:creationId xmlns:p14="http://schemas.microsoft.com/office/powerpoint/2010/main" val="136789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Hep</a:t>
            </a:r>
            <a:r>
              <a:rPr lang="zh-CN" altLang="en-US" dirty="0"/>
              <a:t>和之前的算法设计思路一致，基于顶点的度来进行划分</a:t>
            </a:r>
            <a:endParaRPr lang="en-US" altLang="zh-CN" dirty="0"/>
          </a:p>
          <a:p>
            <a:r>
              <a:rPr lang="zh-CN" altLang="en-US" dirty="0"/>
              <a:t>但是多高的度才算高呢？需要确切的定义</a:t>
            </a:r>
          </a:p>
        </p:txBody>
      </p:sp>
      <p:sp>
        <p:nvSpPr>
          <p:cNvPr id="4" name="灯片编号占位符 3"/>
          <p:cNvSpPr>
            <a:spLocks noGrp="1"/>
          </p:cNvSpPr>
          <p:nvPr>
            <p:ph type="sldNum" sz="quarter" idx="5"/>
          </p:nvPr>
        </p:nvSpPr>
        <p:spPr/>
        <p:txBody>
          <a:bodyPr/>
          <a:lstStyle/>
          <a:p>
            <a:fld id="{A9B47056-D8E1-44C1-B60F-EB03A1343047}" type="slidenum">
              <a:rPr lang="zh-CN" altLang="en-US" smtClean="0"/>
              <a:t>10</a:t>
            </a:fld>
            <a:endParaRPr lang="zh-CN" altLang="en-US"/>
          </a:p>
        </p:txBody>
      </p:sp>
    </p:spTree>
    <p:extLst>
      <p:ext uri="{BB962C8B-B14F-4D97-AF65-F5344CB8AC3E}">
        <p14:creationId xmlns:p14="http://schemas.microsoft.com/office/powerpoint/2010/main" val="4218401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a:t>
            </a:r>
            <a:r>
              <a:rPr lang="zh-CN" altLang="en-US" dirty="0"/>
              <a:t>动态负载均衡  也是一个</a:t>
            </a:r>
            <a:r>
              <a:rPr lang="en-US" altLang="zh-CN" dirty="0"/>
              <a:t>np-hard</a:t>
            </a:r>
            <a:r>
              <a:rPr lang="zh-CN" altLang="en-US" dirty="0"/>
              <a:t>问题 </a:t>
            </a:r>
            <a:endParaRPr lang="en-US" altLang="zh-CN" dirty="0"/>
          </a:p>
          <a:p>
            <a:r>
              <a:rPr lang="en-US" altLang="zh-CN" dirty="0"/>
              <a:t>5.</a:t>
            </a:r>
            <a:r>
              <a:rPr lang="zh-CN" altLang="en-US" dirty="0"/>
              <a:t>最后一个分区的构建   不同情况不同策略</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11</a:t>
            </a:fld>
            <a:endParaRPr lang="zh-CN" altLang="en-US"/>
          </a:p>
        </p:txBody>
      </p:sp>
    </p:spTree>
    <p:extLst>
      <p:ext uri="{BB962C8B-B14F-4D97-AF65-F5344CB8AC3E}">
        <p14:creationId xmlns:p14="http://schemas.microsoft.com/office/powerpoint/2010/main" val="1878131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350" marR="620395" indent="-6350" algn="just">
              <a:lnSpc>
                <a:spcPct val="106000"/>
              </a:lnSpc>
              <a:spcAft>
                <a:spcPts val="395"/>
              </a:spcAft>
            </a:pPr>
            <a:r>
              <a:rPr lang="zh-CN" altLang="en-US" sz="1800" i="1" dirty="0">
                <a:solidFill>
                  <a:srgbClr val="000000"/>
                </a:solidFill>
                <a:effectLst/>
                <a:latin typeface="楷体" panose="02010609060101010101" pitchFamily="49" charset="-122"/>
                <a:ea typeface="宋体" panose="02010600030101010101" pitchFamily="2" charset="-122"/>
                <a:cs typeface="宋体" panose="02010600030101010101" pitchFamily="2" charset="-122"/>
              </a:rPr>
              <a:t>整个过程也比较简单基础，但是人家围绕一个算法就是一篇顶会，这个算法肯定不止于此。</a:t>
            </a:r>
            <a:endParaRPr lang="en-US" altLang="zh-CN" sz="1800" i="1" dirty="0">
              <a:solidFill>
                <a:srgbClr val="000000"/>
              </a:solidFill>
              <a:effectLst/>
              <a:latin typeface="楷体" panose="02010609060101010101" pitchFamily="49" charset="-122"/>
              <a:ea typeface="宋体" panose="02010600030101010101" pitchFamily="2" charset="-122"/>
              <a:cs typeface="宋体" panose="02010600030101010101" pitchFamily="2" charset="-122"/>
            </a:endParaRPr>
          </a:p>
          <a:p>
            <a:pPr marL="6350" marR="620395" indent="-6350" algn="just">
              <a:lnSpc>
                <a:spcPct val="106000"/>
              </a:lnSpc>
              <a:spcAft>
                <a:spcPts val="395"/>
              </a:spcAft>
            </a:pPr>
            <a:r>
              <a:rPr lang="en-US" altLang="zh-CN" sz="1800" i="1" dirty="0">
                <a:solidFill>
                  <a:srgbClr val="000000"/>
                </a:solidFill>
                <a:effectLst/>
                <a:latin typeface="楷体" panose="02010609060101010101" pitchFamily="49" charset="-122"/>
                <a:ea typeface="宋体" panose="02010600030101010101" pitchFamily="2" charset="-122"/>
                <a:cs typeface="宋体" panose="02010600030101010101" pitchFamily="2" charset="-122"/>
              </a:rPr>
              <a:t>NE</a:t>
            </a:r>
            <a:r>
              <a:rPr lang="zh-CN" altLang="zh-CN" sz="1800" i="1"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的局限性。</a:t>
            </a: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我们确定了</a:t>
            </a:r>
            <a:r>
              <a:rPr lang="en-US"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NE</a:t>
            </a: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的以下限制。</a:t>
            </a:r>
            <a:endParaRPr lang="zh-CN" altLang="zh-CN" sz="180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pPr marL="6985" marR="7620" indent="635" algn="just">
              <a:lnSpc>
                <a:spcPct val="105000"/>
              </a:lnSpc>
              <a:spcAft>
                <a:spcPts val="20"/>
              </a:spcAft>
            </a:pP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a:t>
            </a:r>
            <a:r>
              <a:rPr lang="en-US"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1</a:t>
            </a: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）必须将完整的图形加载到内存中。这可防止</a:t>
            </a:r>
            <a:r>
              <a:rPr lang="en-US"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NE</a:t>
            </a: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用于划分超出可用计算节点内存容量的图形。</a:t>
            </a:r>
            <a:endParaRPr lang="en-US"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endParaRPr>
          </a:p>
          <a:p>
            <a:pPr marL="6985" marR="7620" indent="635" algn="just">
              <a:lnSpc>
                <a:spcPct val="105000"/>
              </a:lnSpc>
              <a:spcAft>
                <a:spcPts val="20"/>
              </a:spcAft>
            </a:pP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a:t>
            </a:r>
            <a:r>
              <a:rPr lang="en-US"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2</a:t>
            </a: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a:t>
            </a:r>
            <a:r>
              <a:rPr lang="en-US"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NE</a:t>
            </a:r>
            <a:r>
              <a:rPr lang="zh-CN" altLang="en-US"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将每个</a:t>
            </a: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边分配给</a:t>
            </a:r>
            <a:r>
              <a:rPr lang="zh-CN" altLang="en-US"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对应</a:t>
            </a: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分区</a:t>
            </a:r>
            <a:r>
              <a:rPr lang="zh-CN" altLang="en-US"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后都有一个标记过程</a:t>
            </a: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。这会导致大量内存和运行开销。</a:t>
            </a:r>
            <a:endParaRPr lang="zh-CN" altLang="zh-CN" sz="180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13</a:t>
            </a:fld>
            <a:endParaRPr lang="zh-CN" altLang="en-US"/>
          </a:p>
        </p:txBody>
      </p:sp>
    </p:spTree>
    <p:extLst>
      <p:ext uri="{BB962C8B-B14F-4D97-AF65-F5344CB8AC3E}">
        <p14:creationId xmlns:p14="http://schemas.microsoft.com/office/powerpoint/2010/main" val="570144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a:t>
            </a:r>
            <a:r>
              <a:rPr lang="en-US" altLang="zh-CN" dirty="0"/>
              <a:t>NE</a:t>
            </a:r>
            <a:r>
              <a:rPr lang="zh-CN" altLang="en-US" dirty="0"/>
              <a:t>算法适应这个修建后的表示，观测高度顶点在扩展过程中有保留在次集中的趋势，所以还做了一个操作，把高度顶点预先放入次集中。</a:t>
            </a:r>
            <a:endParaRPr lang="en-US" altLang="zh-CN" dirty="0"/>
          </a:p>
          <a:p>
            <a:r>
              <a:rPr lang="zh-CN" altLang="en-US" dirty="0"/>
              <a:t>平均度 </a:t>
            </a:r>
            <a:r>
              <a:rPr lang="en-US" altLang="zh-CN" dirty="0"/>
              <a:t>2.4 </a:t>
            </a:r>
            <a:r>
              <a:rPr lang="zh-CN" altLang="en-US" dirty="0"/>
              <a:t>陶取</a:t>
            </a:r>
            <a:r>
              <a:rPr lang="en-US" altLang="zh-CN" dirty="0"/>
              <a:t>1.5 </a:t>
            </a:r>
            <a:r>
              <a:rPr lang="zh-CN" altLang="en-US" dirty="0"/>
              <a:t>大于等于</a:t>
            </a:r>
            <a:r>
              <a:rPr lang="en-US" altLang="zh-CN" dirty="0"/>
              <a:t>4 </a:t>
            </a:r>
            <a:r>
              <a:rPr lang="zh-CN" altLang="en-US" dirty="0"/>
              <a:t>被视为高度顶点</a:t>
            </a:r>
            <a:endParaRPr lang="en-US" altLang="zh-CN"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15</a:t>
            </a:fld>
            <a:endParaRPr lang="zh-CN" altLang="en-US"/>
          </a:p>
        </p:txBody>
      </p:sp>
    </p:spTree>
    <p:extLst>
      <p:ext uri="{BB962C8B-B14F-4D97-AF65-F5344CB8AC3E}">
        <p14:creationId xmlns:p14="http://schemas.microsoft.com/office/powerpoint/2010/main" val="339225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rPr>
              <a:t>边划分的核心原则：防止双重分配：</a:t>
            </a:r>
            <a:endParaRPr lang="en-US" altLang="zh-CN" dirty="0">
              <a:solidFill>
                <a:schemeClr val="bg1"/>
              </a:solidFill>
            </a:endParaRPr>
          </a:p>
          <a:p>
            <a:r>
              <a:rPr lang="en-US" altLang="zh-CN" dirty="0">
                <a:solidFill>
                  <a:schemeClr val="bg1"/>
                </a:solidFill>
              </a:rPr>
              <a:t>1</a:t>
            </a:r>
            <a:r>
              <a:rPr lang="zh-CN" altLang="en-US" dirty="0">
                <a:solidFill>
                  <a:schemeClr val="bg1"/>
                </a:solidFill>
              </a:rPr>
              <a:t>：两处删除</a:t>
            </a:r>
            <a:endParaRPr lang="en-US" altLang="zh-CN" dirty="0">
              <a:solidFill>
                <a:schemeClr val="bg1"/>
              </a:solidFill>
            </a:endParaRPr>
          </a:p>
          <a:p>
            <a:r>
              <a:rPr lang="en-US" altLang="zh-CN" dirty="0">
                <a:solidFill>
                  <a:schemeClr val="bg1"/>
                </a:solidFill>
              </a:rPr>
              <a:t>2</a:t>
            </a:r>
            <a:r>
              <a:rPr lang="zh-CN" altLang="en-US" dirty="0">
                <a:solidFill>
                  <a:schemeClr val="bg1"/>
                </a:solidFill>
              </a:rPr>
              <a:t>：辅助的结构</a:t>
            </a:r>
            <a:r>
              <a:rPr lang="en-US" altLang="zh-CN" dirty="0">
                <a:solidFill>
                  <a:schemeClr val="bg1"/>
                </a:solidFill>
              </a:rPr>
              <a:t>   NE</a:t>
            </a:r>
            <a:r>
              <a:rPr lang="zh-CN" altLang="en-US" dirty="0">
                <a:solidFill>
                  <a:schemeClr val="bg1"/>
                </a:solidFill>
              </a:rPr>
              <a:t>采用的第二中</a:t>
            </a:r>
            <a:endParaRPr lang="en-US" altLang="zh-CN" dirty="0">
              <a:solidFill>
                <a:schemeClr val="bg1"/>
              </a:solidFill>
            </a:endParaRPr>
          </a:p>
          <a:p>
            <a:r>
              <a:rPr lang="zh-CN" altLang="en-US" dirty="0">
                <a:solidFill>
                  <a:schemeClr val="bg1"/>
                </a:solidFill>
              </a:rPr>
              <a:t>观测及推理证明：只有次集中的顶点才可能在后续分区的扩展过程中被再次访问。</a:t>
            </a:r>
            <a:endParaRPr lang="en-US" altLang="zh-CN" dirty="0">
              <a:solidFill>
                <a:schemeClr val="bg1"/>
              </a:solidFill>
            </a:endParaRPr>
          </a:p>
          <a:p>
            <a:endParaRPr lang="zh-CN" altLang="en-US" dirty="0">
              <a:solidFill>
                <a:schemeClr val="bg1"/>
              </a:solidFill>
            </a:endParaRPr>
          </a:p>
          <a:p>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16</a:t>
            </a:fld>
            <a:endParaRPr lang="zh-CN" altLang="en-US"/>
          </a:p>
        </p:txBody>
      </p:sp>
    </p:spTree>
    <p:extLst>
      <p:ext uri="{BB962C8B-B14F-4D97-AF65-F5344CB8AC3E}">
        <p14:creationId xmlns:p14="http://schemas.microsoft.com/office/powerpoint/2010/main" val="3127890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评分函数也可以使用贪心、</a:t>
            </a:r>
            <a:r>
              <a:rPr lang="en-US" altLang="zh-CN" dirty="0" err="1"/>
              <a:t>adwise</a:t>
            </a:r>
            <a:r>
              <a:rPr lang="zh-CN" altLang="en-US" dirty="0"/>
              <a:t>等算法，但是这个无需什么改动，效果更好，更适合。</a:t>
            </a:r>
          </a:p>
        </p:txBody>
      </p:sp>
      <p:sp>
        <p:nvSpPr>
          <p:cNvPr id="4" name="灯片编号占位符 3"/>
          <p:cNvSpPr>
            <a:spLocks noGrp="1"/>
          </p:cNvSpPr>
          <p:nvPr>
            <p:ph type="sldNum" sz="quarter" idx="5"/>
          </p:nvPr>
        </p:nvSpPr>
        <p:spPr/>
        <p:txBody>
          <a:bodyPr/>
          <a:lstStyle/>
          <a:p>
            <a:fld id="{A9B47056-D8E1-44C1-B60F-EB03A1343047}" type="slidenum">
              <a:rPr lang="zh-CN" altLang="en-US" smtClean="0"/>
              <a:t>19</a:t>
            </a:fld>
            <a:endParaRPr lang="zh-CN" altLang="en-US"/>
          </a:p>
        </p:txBody>
      </p:sp>
    </p:spTree>
    <p:extLst>
      <p:ext uri="{BB962C8B-B14F-4D97-AF65-F5344CB8AC3E}">
        <p14:creationId xmlns:p14="http://schemas.microsoft.com/office/powerpoint/2010/main" val="2389666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36EC2"/>
                </a:solidFill>
                <a:effectLst/>
                <a:latin typeface="Helvetica Neue"/>
                <a:hlinkClick r:id="rId3"/>
              </a:rPr>
              <a:t>无向图</a:t>
            </a:r>
            <a:r>
              <a:rPr lang="en-US" altLang="zh-CN" b="0" i="0" dirty="0">
                <a:solidFill>
                  <a:srgbClr val="333333"/>
                </a:solidFill>
                <a:effectLst/>
                <a:latin typeface="Helvetica Neue"/>
              </a:rPr>
              <a:t>G</a:t>
            </a:r>
            <a:r>
              <a:rPr lang="zh-CN" altLang="en-US" b="0" i="0" dirty="0">
                <a:solidFill>
                  <a:srgbClr val="333333"/>
                </a:solidFill>
                <a:effectLst/>
                <a:latin typeface="Helvetica Neue"/>
              </a:rPr>
              <a:t>的极大连通子图称为</a:t>
            </a:r>
            <a:r>
              <a:rPr lang="en-US" altLang="zh-CN" b="0" i="0" dirty="0">
                <a:solidFill>
                  <a:srgbClr val="333333"/>
                </a:solidFill>
                <a:effectLst/>
                <a:latin typeface="Helvetica Neue"/>
              </a:rPr>
              <a:t>G</a:t>
            </a:r>
            <a:r>
              <a:rPr lang="zh-CN" altLang="en-US" b="0" i="0" dirty="0">
                <a:solidFill>
                  <a:srgbClr val="333333"/>
                </a:solidFill>
                <a:effectLst/>
                <a:latin typeface="Helvetica Neue"/>
              </a:rPr>
              <a:t>的</a:t>
            </a:r>
            <a:r>
              <a:rPr lang="zh-CN" altLang="en-US" b="1" i="0" dirty="0">
                <a:solidFill>
                  <a:srgbClr val="333333"/>
                </a:solidFill>
                <a:effectLst/>
                <a:latin typeface="Helvetica Neue"/>
              </a:rPr>
              <a:t>连通分量</a:t>
            </a:r>
            <a:r>
              <a:rPr lang="en-US" altLang="zh-CN" b="0" i="0" dirty="0">
                <a:solidFill>
                  <a:srgbClr val="333333"/>
                </a:solidFill>
                <a:effectLst/>
                <a:latin typeface="Helvetica Neue"/>
              </a:rPr>
              <a:t>( Connected Component)</a:t>
            </a:r>
          </a:p>
          <a:p>
            <a:r>
              <a:rPr lang="zh-CN" altLang="en-US" b="0" i="0" dirty="0">
                <a:solidFill>
                  <a:srgbClr val="333333"/>
                </a:solidFill>
                <a:effectLst/>
                <a:latin typeface="Helvetica Neue"/>
              </a:rPr>
              <a:t>测试前经行了预热，预热缓存。</a:t>
            </a:r>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21</a:t>
            </a:fld>
            <a:endParaRPr lang="zh-CN" altLang="en-US"/>
          </a:p>
        </p:txBody>
      </p:sp>
    </p:spTree>
    <p:extLst>
      <p:ext uri="{BB962C8B-B14F-4D97-AF65-F5344CB8AC3E}">
        <p14:creationId xmlns:p14="http://schemas.microsoft.com/office/powerpoint/2010/main" val="3639292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绿色的是内存中划分算法</a:t>
            </a:r>
          </a:p>
        </p:txBody>
      </p:sp>
      <p:sp>
        <p:nvSpPr>
          <p:cNvPr id="4" name="灯片编号占位符 3"/>
          <p:cNvSpPr>
            <a:spLocks noGrp="1"/>
          </p:cNvSpPr>
          <p:nvPr>
            <p:ph type="sldNum" sz="quarter" idx="5"/>
          </p:nvPr>
        </p:nvSpPr>
        <p:spPr/>
        <p:txBody>
          <a:bodyPr/>
          <a:lstStyle/>
          <a:p>
            <a:fld id="{A9B47056-D8E1-44C1-B60F-EB03A1343047}" type="slidenum">
              <a:rPr lang="zh-CN" altLang="en-US" smtClean="0"/>
              <a:t>22</a:t>
            </a:fld>
            <a:endParaRPr lang="zh-CN" altLang="en-US"/>
          </a:p>
        </p:txBody>
      </p:sp>
    </p:spTree>
    <p:extLst>
      <p:ext uri="{BB962C8B-B14F-4D97-AF65-F5344CB8AC3E}">
        <p14:creationId xmlns:p14="http://schemas.microsoft.com/office/powerpoint/2010/main" val="1456018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最低的处理时间用加重表示，最低的总时间用下划线表示。</a:t>
            </a:r>
            <a:endParaRPr lang="en-US" altLang="zh-CN"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25</a:t>
            </a:fld>
            <a:endParaRPr lang="zh-CN" altLang="en-US"/>
          </a:p>
        </p:txBody>
      </p:sp>
    </p:spTree>
    <p:extLst>
      <p:ext uri="{BB962C8B-B14F-4D97-AF65-F5344CB8AC3E}">
        <p14:creationId xmlns:p14="http://schemas.microsoft.com/office/powerpoint/2010/main" val="255960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26</a:t>
            </a:fld>
            <a:endParaRPr lang="zh-CN" altLang="en-US"/>
          </a:p>
        </p:txBody>
      </p:sp>
    </p:spTree>
    <p:extLst>
      <p:ext uri="{BB962C8B-B14F-4D97-AF65-F5344CB8AC3E}">
        <p14:creationId xmlns:p14="http://schemas.microsoft.com/office/powerpoint/2010/main" val="188854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当下，图结构化的数据无处不在，如社交网络、网络图（超链接链接的网页）、生物网络等。我们是绕不开图的。</a:t>
            </a:r>
            <a:endParaRPr lang="en-US" altLang="zh-CN" dirty="0"/>
          </a:p>
          <a:p>
            <a:r>
              <a:rPr lang="zh-CN" altLang="en-US" dirty="0"/>
              <a:t>我们利用图处理系统来分析这些大型图片。</a:t>
            </a:r>
            <a:endParaRPr lang="en-US" altLang="zh-CN" dirty="0"/>
          </a:p>
          <a:p>
            <a:r>
              <a:rPr lang="zh-CN" altLang="en-US" dirty="0"/>
              <a:t>社交网络中的我应该关注谁、在意谁？以及预测当下两个不相关的实体之间将来可能存在联系、有交集吗？</a:t>
            </a:r>
            <a:endParaRPr lang="en-US" altLang="zh-CN" dirty="0"/>
          </a:p>
          <a:p>
            <a:r>
              <a:rPr lang="zh-CN" altLang="en-US" dirty="0"/>
              <a:t>互联网中那些网页是相对重要的？（重要就意味着更多的网页指向它，较大流量，流量意味着利润，在其上投放广告、推荐商品等）</a:t>
            </a:r>
            <a:endParaRPr lang="en-US" altLang="zh-CN" dirty="0"/>
          </a:p>
          <a:p>
            <a:r>
              <a:rPr lang="zh-CN" altLang="en-US" dirty="0"/>
              <a:t>人脑是怎么组织、连接的？即使当今最先进最复杂的神经网络模型依旧不能完全比肩我们的人脑。</a:t>
            </a:r>
            <a:endParaRPr lang="en-US" altLang="zh-CN" dirty="0"/>
          </a:p>
          <a:p>
            <a:endParaRPr lang="en-US" altLang="zh-CN" dirty="0"/>
          </a:p>
          <a:p>
            <a:r>
              <a:rPr lang="zh-CN" altLang="en-US" dirty="0"/>
              <a:t>我们利用专门的图算法来解决这些图的相关问题</a:t>
            </a:r>
          </a:p>
        </p:txBody>
      </p:sp>
      <p:sp>
        <p:nvSpPr>
          <p:cNvPr id="4" name="灯片编号占位符 3"/>
          <p:cNvSpPr>
            <a:spLocks noGrp="1"/>
          </p:cNvSpPr>
          <p:nvPr>
            <p:ph type="sldNum" sz="quarter" idx="5"/>
          </p:nvPr>
        </p:nvSpPr>
        <p:spPr/>
        <p:txBody>
          <a:bodyPr/>
          <a:lstStyle/>
          <a:p>
            <a:fld id="{A9B47056-D8E1-44C1-B60F-EB03A1343047}" type="slidenum">
              <a:rPr lang="zh-CN" altLang="en-US" smtClean="0"/>
              <a:t>2</a:t>
            </a:fld>
            <a:endParaRPr lang="zh-CN" altLang="en-US"/>
          </a:p>
        </p:txBody>
      </p:sp>
    </p:spTree>
    <p:extLst>
      <p:ext uri="{BB962C8B-B14F-4D97-AF65-F5344CB8AC3E}">
        <p14:creationId xmlns:p14="http://schemas.microsoft.com/office/powerpoint/2010/main" val="1378294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作者同时给出了下一步的工作方向：是通过并行与分布式设计来进一步提升</a:t>
            </a:r>
            <a:r>
              <a:rPr lang="en-US" altLang="zh-CN" dirty="0"/>
              <a:t>HEP</a:t>
            </a:r>
            <a:r>
              <a:rPr lang="zh-CN" altLang="en-US" dirty="0"/>
              <a:t>的性能，同时把处理对象从大型幂律图转移到超图上边。</a:t>
            </a:r>
            <a:endParaRPr lang="en-US" altLang="zh-CN" dirty="0"/>
          </a:p>
          <a:p>
            <a:pPr algn="l"/>
            <a:r>
              <a:rPr lang="zh-CN" altLang="en-US" b="0" i="0" dirty="0">
                <a:solidFill>
                  <a:srgbClr val="4D4D4D"/>
                </a:solidFill>
                <a:effectLst/>
                <a:latin typeface="-apple-system"/>
              </a:rPr>
              <a:t>超图就是每一个边可以包含两个以上的点所构成的图</a:t>
            </a:r>
          </a:p>
          <a:p>
            <a:pPr algn="l"/>
            <a:r>
              <a:rPr lang="zh-CN" altLang="en-US" b="0" i="0" dirty="0">
                <a:solidFill>
                  <a:srgbClr val="4D4D4D"/>
                </a:solidFill>
                <a:effectLst/>
                <a:latin typeface="-apple-system"/>
              </a:rPr>
              <a:t>每个边所包含的顶点个数都是相同且为</a:t>
            </a:r>
            <a:r>
              <a:rPr lang="en-US" altLang="zh-CN" b="0" i="0" dirty="0">
                <a:solidFill>
                  <a:srgbClr val="4D4D4D"/>
                </a:solidFill>
                <a:effectLst/>
                <a:latin typeface="-apple-system"/>
              </a:rPr>
              <a:t>k</a:t>
            </a:r>
            <a:r>
              <a:rPr lang="zh-CN" altLang="en-US" b="0" i="0" dirty="0">
                <a:solidFill>
                  <a:srgbClr val="4D4D4D"/>
                </a:solidFill>
                <a:effectLst/>
                <a:latin typeface="-apple-system"/>
              </a:rPr>
              <a:t>个的，就可以被称为</a:t>
            </a:r>
            <a:r>
              <a:rPr lang="en-US" altLang="zh-CN" b="0" i="0" dirty="0">
                <a:solidFill>
                  <a:srgbClr val="4D4D4D"/>
                </a:solidFill>
                <a:effectLst/>
                <a:latin typeface="-apple-system"/>
              </a:rPr>
              <a:t>k</a:t>
            </a:r>
            <a:r>
              <a:rPr lang="zh-CN" altLang="en-US" b="0" i="0" dirty="0">
                <a:solidFill>
                  <a:srgbClr val="4D4D4D"/>
                </a:solidFill>
                <a:effectLst/>
                <a:latin typeface="-apple-system"/>
              </a:rPr>
              <a:t>阶超图。</a:t>
            </a:r>
            <a:r>
              <a:rPr lang="en-US" altLang="zh-CN" b="0" i="0" dirty="0">
                <a:solidFill>
                  <a:srgbClr val="4D4D4D"/>
                </a:solidFill>
                <a:effectLst/>
                <a:latin typeface="-apple-system"/>
              </a:rPr>
              <a:t>2</a:t>
            </a:r>
            <a:r>
              <a:rPr lang="zh-CN" altLang="en-US" b="0" i="0" dirty="0">
                <a:solidFill>
                  <a:srgbClr val="4D4D4D"/>
                </a:solidFill>
                <a:effectLst/>
                <a:latin typeface="-apple-system"/>
              </a:rPr>
              <a:t>阶超图就是我们平时所见到的图，因为我们平时的图由线条（</a:t>
            </a:r>
            <a:r>
              <a:rPr lang="en-US" altLang="zh-CN" b="0" i="0" dirty="0">
                <a:solidFill>
                  <a:srgbClr val="4D4D4D"/>
                </a:solidFill>
                <a:effectLst/>
                <a:latin typeface="-apple-system"/>
              </a:rPr>
              <a:t>edge</a:t>
            </a:r>
            <a:r>
              <a:rPr lang="zh-CN" altLang="en-US" b="0" i="0" dirty="0">
                <a:solidFill>
                  <a:srgbClr val="4D4D4D"/>
                </a:solidFill>
                <a:effectLst/>
                <a:latin typeface="-apple-system"/>
              </a:rPr>
              <a:t>，边）和点（</a:t>
            </a:r>
            <a:r>
              <a:rPr lang="en-US" altLang="zh-CN" b="0" i="0" dirty="0" err="1">
                <a:solidFill>
                  <a:srgbClr val="4D4D4D"/>
                </a:solidFill>
                <a:effectLst/>
                <a:latin typeface="-apple-system"/>
              </a:rPr>
              <a:t>vertice</a:t>
            </a:r>
            <a:r>
              <a:rPr lang="zh-CN" altLang="en-US" b="0" i="0" dirty="0">
                <a:solidFill>
                  <a:srgbClr val="4D4D4D"/>
                </a:solidFill>
                <a:effectLst/>
                <a:latin typeface="-apple-system"/>
              </a:rPr>
              <a:t>，顶点）构成，每条线都只包含两个点，所以这是符合</a:t>
            </a:r>
            <a:r>
              <a:rPr lang="en-US" altLang="zh-CN" b="0" i="0" dirty="0">
                <a:solidFill>
                  <a:srgbClr val="4D4D4D"/>
                </a:solidFill>
                <a:effectLst/>
                <a:latin typeface="-apple-system"/>
              </a:rPr>
              <a:t>2</a:t>
            </a:r>
            <a:r>
              <a:rPr lang="zh-CN" altLang="en-US" b="0" i="0" dirty="0">
                <a:solidFill>
                  <a:srgbClr val="4D4D4D"/>
                </a:solidFill>
                <a:effectLst/>
                <a:latin typeface="-apple-system"/>
              </a:rPr>
              <a:t>阶超图的定义的。</a:t>
            </a:r>
          </a:p>
          <a:p>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27</a:t>
            </a:fld>
            <a:endParaRPr lang="zh-CN" altLang="en-US"/>
          </a:p>
        </p:txBody>
      </p:sp>
    </p:spTree>
    <p:extLst>
      <p:ext uri="{BB962C8B-B14F-4D97-AF65-F5344CB8AC3E}">
        <p14:creationId xmlns:p14="http://schemas.microsoft.com/office/powerpoint/2010/main" val="2288174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28</a:t>
            </a:fld>
            <a:endParaRPr lang="zh-CN" altLang="en-US"/>
          </a:p>
        </p:txBody>
      </p:sp>
    </p:spTree>
    <p:extLst>
      <p:ext uri="{BB962C8B-B14F-4D97-AF65-F5344CB8AC3E}">
        <p14:creationId xmlns:p14="http://schemas.microsoft.com/office/powerpoint/2010/main" val="1192088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 10*3 </a:t>
            </a:r>
            <a:r>
              <a:rPr lang="zh-CN" altLang="en-US" dirty="0"/>
              <a:t>一千</a:t>
            </a:r>
            <a:r>
              <a:rPr lang="en-US" altLang="zh-CN" dirty="0"/>
              <a:t>  </a:t>
            </a:r>
            <a:r>
              <a:rPr lang="zh-CN" altLang="en-US" dirty="0"/>
              <a:t>，</a:t>
            </a:r>
            <a:r>
              <a:rPr lang="en-US" altLang="zh-CN" dirty="0"/>
              <a:t>M 10*6  </a:t>
            </a:r>
            <a:r>
              <a:rPr lang="zh-CN" altLang="en-US" dirty="0"/>
              <a:t>一百万</a:t>
            </a:r>
            <a:r>
              <a:rPr lang="en-US" altLang="zh-CN" dirty="0"/>
              <a:t> </a:t>
            </a:r>
            <a:r>
              <a:rPr lang="zh-CN" altLang="en-US" dirty="0"/>
              <a:t>，</a:t>
            </a:r>
            <a:r>
              <a:rPr lang="en-US" altLang="zh-CN" dirty="0"/>
              <a:t>B 10*9  </a:t>
            </a:r>
            <a:r>
              <a:rPr lang="zh-CN" altLang="en-US" dirty="0"/>
              <a:t>十亿</a:t>
            </a:r>
            <a:r>
              <a:rPr lang="en-US" altLang="zh-CN" dirty="0"/>
              <a:t>      78</a:t>
            </a:r>
            <a:r>
              <a:rPr lang="zh-CN" altLang="en-US" dirty="0"/>
              <a:t>万  </a:t>
            </a:r>
            <a:r>
              <a:rPr lang="en-US" altLang="zh-CN" dirty="0"/>
              <a:t>2</a:t>
            </a:r>
            <a:r>
              <a:rPr lang="zh-CN" altLang="en-US" dirty="0"/>
              <a:t>亿</a:t>
            </a:r>
            <a:r>
              <a:rPr lang="en-US" altLang="zh-CN" dirty="0"/>
              <a:t>7</a:t>
            </a:r>
            <a:r>
              <a:rPr lang="zh-CN" altLang="en-US" dirty="0"/>
              <a:t>千万  、</a:t>
            </a:r>
            <a:r>
              <a:rPr lang="en-US" altLang="zh-CN" dirty="0"/>
              <a:t>4</a:t>
            </a:r>
            <a:r>
              <a:rPr lang="zh-CN" altLang="en-US" dirty="0"/>
              <a:t>千</a:t>
            </a:r>
            <a:r>
              <a:rPr lang="en-US" altLang="zh-CN" dirty="0"/>
              <a:t>2</a:t>
            </a:r>
            <a:r>
              <a:rPr lang="zh-CN" altLang="en-US" dirty="0"/>
              <a:t>百万  </a:t>
            </a:r>
            <a:r>
              <a:rPr lang="en-US" altLang="zh-CN" dirty="0"/>
              <a:t>15</a:t>
            </a:r>
            <a:r>
              <a:rPr lang="zh-CN" altLang="en-US" dirty="0"/>
              <a:t>亿、</a:t>
            </a:r>
            <a:r>
              <a:rPr lang="en-US" altLang="zh-CN" dirty="0"/>
              <a:t>17</a:t>
            </a:r>
            <a:r>
              <a:rPr lang="zh-CN" altLang="en-US" dirty="0"/>
              <a:t>亿 </a:t>
            </a:r>
            <a:r>
              <a:rPr lang="en-US" altLang="zh-CN" dirty="0"/>
              <a:t>640</a:t>
            </a:r>
            <a:r>
              <a:rPr lang="zh-CN" altLang="en-US" dirty="0"/>
              <a:t>亿</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现阶段对这种大型图结构数据的处理主要是借助于分布式图计算系统，分布式图形处理系统 横跨许多计算机节点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图划分是将一个特别大的图结构数据分成一系列合适的子图去适应分布式系统，每个子图存储在一台机器上，子图之间可以并行化执行，如果当前子图需要其他子图的信息就需要通讯开销，</a:t>
            </a:r>
            <a:r>
              <a:rPr lang="zh-CN" altLang="en-US" dirty="0"/>
              <a:t>迭代的计算模型借助邻接顶点进行状态同步更新。</a:t>
            </a:r>
            <a:r>
              <a:rPr lang="zh-CN" altLang="en-US" b="0" i="0" dirty="0">
                <a:solidFill>
                  <a:srgbClr val="121212"/>
                </a:solidFill>
                <a:effectLst/>
                <a:latin typeface="-apple-system"/>
              </a:rPr>
              <a:t>而图划分的方式影响着每台机器存储代价和机器之间通讯代价。</a:t>
            </a:r>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3</a:t>
            </a:fld>
            <a:endParaRPr lang="zh-CN" altLang="en-US"/>
          </a:p>
        </p:txBody>
      </p:sp>
    </p:spTree>
    <p:extLst>
      <p:ext uri="{BB962C8B-B14F-4D97-AF65-F5344CB8AC3E}">
        <p14:creationId xmlns:p14="http://schemas.microsoft.com/office/powerpoint/2010/main" val="243023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图计算的实际应用非常广泛，因此自 </a:t>
            </a:r>
            <a:r>
              <a:rPr lang="en-US" altLang="zh-CN" b="0" i="0" dirty="0">
                <a:solidFill>
                  <a:srgbClr val="121212"/>
                </a:solidFill>
                <a:effectLst/>
                <a:latin typeface="-apple-system"/>
              </a:rPr>
              <a:t>Pregel </a:t>
            </a:r>
            <a:r>
              <a:rPr lang="zh-CN" altLang="en-US" b="0" i="0" dirty="0">
                <a:solidFill>
                  <a:srgbClr val="121212"/>
                </a:solidFill>
                <a:effectLst/>
                <a:latin typeface="-apple-system"/>
              </a:rPr>
              <a:t>公开之后，十年间诸多开源的方案涌现出来，</a:t>
            </a:r>
            <a:r>
              <a:rPr lang="zh-CN" altLang="zh-CN" sz="1200" dirty="0">
                <a:solidFill>
                  <a:srgbClr val="000000"/>
                </a:solidFill>
                <a:effectLst/>
                <a:ea typeface="楷体" panose="02010609060101010101" pitchFamily="49" charset="-122"/>
                <a:cs typeface="宋体" panose="02010600030101010101" pitchFamily="2" charset="-122"/>
              </a:rPr>
              <a:t>出现了许多用于管理和处理图结构化数据的专门框架</a:t>
            </a:r>
            <a:r>
              <a:rPr lang="zh-CN" altLang="en-US" sz="1200" dirty="0">
                <a:solidFill>
                  <a:srgbClr val="000000"/>
                </a:solidFill>
                <a:effectLst/>
                <a:ea typeface="楷体" panose="02010609060101010101" pitchFamily="49" charset="-122"/>
                <a:cs typeface="宋体" panose="02010600030101010101" pitchFamily="2" charset="-122"/>
              </a:rPr>
              <a:t>。</a:t>
            </a:r>
            <a:endParaRPr lang="en-US" altLang="zh-CN" sz="1200" dirty="0">
              <a:solidFill>
                <a:srgbClr val="000000"/>
              </a:solidFill>
              <a:effectLst/>
              <a:ea typeface="楷体" panose="02010609060101010101" pitchFamily="49" charset="-122"/>
              <a:cs typeface="宋体" panose="02010600030101010101" pitchFamily="2" charset="-122"/>
            </a:endParaRPr>
          </a:p>
          <a:p>
            <a:r>
              <a:rPr lang="en-US" altLang="zh-CN" sz="1200" dirty="0">
                <a:solidFill>
                  <a:srgbClr val="000000"/>
                </a:solidFill>
                <a:effectLst/>
                <a:ea typeface="楷体" panose="02010609060101010101" pitchFamily="49" charset="-122"/>
                <a:cs typeface="宋体" panose="02010600030101010101" pitchFamily="2" charset="-122"/>
              </a:rPr>
              <a:t>Facebook </a:t>
            </a:r>
            <a:r>
              <a:rPr lang="zh-CN" altLang="en-US" sz="1200" dirty="0">
                <a:solidFill>
                  <a:srgbClr val="000000"/>
                </a:solidFill>
                <a:effectLst/>
                <a:ea typeface="楷体" panose="02010609060101010101" pitchFamily="49" charset="-122"/>
                <a:cs typeface="宋体" panose="02010600030101010101" pitchFamily="2" charset="-122"/>
              </a:rPr>
              <a:t>的</a:t>
            </a:r>
            <a:r>
              <a:rPr lang="en-US" altLang="zh-CN" sz="1200" dirty="0" err="1">
                <a:solidFill>
                  <a:srgbClr val="000000"/>
                </a:solidFill>
                <a:effectLst/>
                <a:ea typeface="楷体" panose="02010609060101010101" pitchFamily="49" charset="-122"/>
                <a:cs typeface="宋体" panose="02010600030101010101" pitchFamily="2" charset="-122"/>
              </a:rPr>
              <a:t>giraph</a:t>
            </a:r>
            <a:endParaRPr lang="en-US" altLang="zh-CN" sz="1200" dirty="0">
              <a:solidFill>
                <a:srgbClr val="000000"/>
              </a:solidFill>
              <a:effectLst/>
              <a:ea typeface="楷体" panose="02010609060101010101" pitchFamily="49" charset="-122"/>
              <a:cs typeface="宋体" panose="02010600030101010101" pitchFamily="2" charset="-122"/>
            </a:endParaRPr>
          </a:p>
          <a:p>
            <a:r>
              <a:rPr lang="en-US" altLang="zh-CN" b="0" i="0" dirty="0" err="1">
                <a:solidFill>
                  <a:srgbClr val="4D4D4D"/>
                </a:solidFill>
                <a:effectLst/>
                <a:latin typeface="-apple-system"/>
              </a:rPr>
              <a:t>GraphLab</a:t>
            </a:r>
            <a:r>
              <a:rPr lang="zh-CN" altLang="en-US" b="0" i="0" dirty="0">
                <a:solidFill>
                  <a:srgbClr val="4D4D4D"/>
                </a:solidFill>
                <a:effectLst/>
                <a:latin typeface="-apple-system"/>
              </a:rPr>
              <a:t>实际上是一个机器学习框架，里面实现了非常多的机器学习算法。其实平时我们狭义上说的</a:t>
            </a:r>
            <a:r>
              <a:rPr lang="en-US" altLang="zh-CN" b="0" i="0" dirty="0" err="1">
                <a:solidFill>
                  <a:srgbClr val="4D4D4D"/>
                </a:solidFill>
                <a:effectLst/>
                <a:latin typeface="-apple-system"/>
              </a:rPr>
              <a:t>GraphLab</a:t>
            </a:r>
            <a:r>
              <a:rPr lang="zh-CN" altLang="en-US" b="0" i="0" dirty="0">
                <a:solidFill>
                  <a:srgbClr val="4D4D4D"/>
                </a:solidFill>
                <a:effectLst/>
                <a:latin typeface="-apple-system"/>
              </a:rPr>
              <a:t>图计算指的就是</a:t>
            </a:r>
            <a:r>
              <a:rPr lang="en-US" altLang="zh-CN" b="0" i="0" dirty="0" err="1">
                <a:solidFill>
                  <a:srgbClr val="4D4D4D"/>
                </a:solidFill>
                <a:effectLst/>
                <a:latin typeface="-apple-system"/>
              </a:rPr>
              <a:t>PowerGraph</a:t>
            </a:r>
            <a:r>
              <a:rPr lang="zh-CN" altLang="en-US" b="0" i="0" dirty="0">
                <a:solidFill>
                  <a:srgbClr val="4D4D4D"/>
                </a:solidFill>
                <a:effectLst/>
                <a:latin typeface="-apple-system"/>
              </a:rPr>
              <a:t>，而</a:t>
            </a:r>
            <a:r>
              <a:rPr lang="en-US" altLang="zh-CN" b="0" i="0" dirty="0" err="1">
                <a:solidFill>
                  <a:srgbClr val="4D4D4D"/>
                </a:solidFill>
                <a:effectLst/>
                <a:latin typeface="-apple-system"/>
              </a:rPr>
              <a:t>PowerGraph</a:t>
            </a:r>
            <a:r>
              <a:rPr lang="zh-CN" altLang="en-US" b="0" i="0" dirty="0">
                <a:solidFill>
                  <a:srgbClr val="4D4D4D"/>
                </a:solidFill>
                <a:effectLst/>
                <a:latin typeface="-apple-system"/>
              </a:rPr>
              <a:t>后来被集成到</a:t>
            </a:r>
            <a:r>
              <a:rPr lang="en-US" altLang="zh-CN" b="0" i="0" dirty="0" err="1">
                <a:solidFill>
                  <a:srgbClr val="4D4D4D"/>
                </a:solidFill>
                <a:effectLst/>
                <a:latin typeface="-apple-system"/>
              </a:rPr>
              <a:t>GraphLab</a:t>
            </a:r>
            <a:r>
              <a:rPr lang="zh-CN" altLang="en-US" b="0" i="0" dirty="0">
                <a:solidFill>
                  <a:srgbClr val="4D4D4D"/>
                </a:solidFill>
                <a:effectLst/>
                <a:latin typeface="-apple-system"/>
              </a:rPr>
              <a:t>后只是</a:t>
            </a:r>
            <a:r>
              <a:rPr lang="en-US" altLang="zh-CN" b="0" i="0" dirty="0" err="1">
                <a:solidFill>
                  <a:srgbClr val="4D4D4D"/>
                </a:solidFill>
                <a:effectLst/>
                <a:latin typeface="-apple-system"/>
              </a:rPr>
              <a:t>GraphLab</a:t>
            </a:r>
            <a:r>
              <a:rPr lang="zh-CN" altLang="en-US" b="0" i="0" dirty="0">
                <a:solidFill>
                  <a:srgbClr val="4D4D4D"/>
                </a:solidFill>
                <a:effectLst/>
                <a:latin typeface="-apple-system"/>
              </a:rPr>
              <a:t>一个主要的底层框架。</a:t>
            </a:r>
            <a:endParaRPr lang="en-US" altLang="zh-CN" b="0" i="0" dirty="0">
              <a:solidFill>
                <a:srgbClr val="4D4D4D"/>
              </a:solidFill>
              <a:effectLst/>
              <a:latin typeface="-apple-system"/>
            </a:endParaRPr>
          </a:p>
          <a:p>
            <a:r>
              <a:rPr lang="en-US" altLang="zh-CN" b="0" i="0" dirty="0" err="1">
                <a:solidFill>
                  <a:srgbClr val="333333"/>
                </a:solidFill>
                <a:effectLst/>
                <a:latin typeface="-apple-system"/>
              </a:rPr>
              <a:t>niu</a:t>
            </a:r>
            <a:r>
              <a:rPr lang="en-US" altLang="zh-CN" b="0" i="0" dirty="0">
                <a:solidFill>
                  <a:srgbClr val="333333"/>
                </a:solidFill>
                <a:effectLst/>
                <a:latin typeface="-apple-system"/>
              </a:rPr>
              <a:t>  </a:t>
            </a:r>
            <a:r>
              <a:rPr lang="en-US" altLang="zh-CN" b="0" i="0" dirty="0" err="1">
                <a:solidFill>
                  <a:srgbClr val="333333"/>
                </a:solidFill>
                <a:effectLst/>
                <a:latin typeface="-apple-system"/>
              </a:rPr>
              <a:t>fao</a:t>
            </a:r>
            <a:r>
              <a:rPr lang="en-US" altLang="zh-CN" b="0" i="0" dirty="0">
                <a:solidFill>
                  <a:srgbClr val="333333"/>
                </a:solidFill>
                <a:effectLst/>
                <a:latin typeface="-apple-system"/>
              </a:rPr>
              <a:t> </a:t>
            </a:r>
            <a:r>
              <a:rPr lang="en-US" altLang="zh-CN" b="0" i="0" dirty="0" err="1">
                <a:solidFill>
                  <a:srgbClr val="333333"/>
                </a:solidFill>
                <a:effectLst/>
                <a:latin typeface="-apple-system"/>
              </a:rPr>
              <a:t>jie</a:t>
            </a:r>
            <a:r>
              <a:rPr lang="en-US" altLang="zh-CN" b="0" i="0" dirty="0">
                <a:solidFill>
                  <a:srgbClr val="333333"/>
                </a:solidFill>
                <a:effectLst/>
                <a:latin typeface="-apple-system"/>
              </a:rPr>
              <a:t>   Neo4j</a:t>
            </a:r>
            <a:r>
              <a:rPr lang="zh-CN" altLang="en-US" b="0" i="0" dirty="0">
                <a:solidFill>
                  <a:srgbClr val="333333"/>
                </a:solidFill>
                <a:effectLst/>
                <a:latin typeface="-apple-system"/>
              </a:rPr>
              <a:t>是一个世界领先的开源的基于图的数据库。 它是使用</a:t>
            </a:r>
            <a:r>
              <a:rPr lang="en-US" altLang="zh-CN" b="0" i="0" dirty="0">
                <a:solidFill>
                  <a:srgbClr val="333333"/>
                </a:solidFill>
                <a:effectLst/>
                <a:latin typeface="-apple-system"/>
              </a:rPr>
              <a:t>Java</a:t>
            </a:r>
            <a:r>
              <a:rPr lang="zh-CN" altLang="en-US" b="0" i="0" dirty="0">
                <a:solidFill>
                  <a:srgbClr val="333333"/>
                </a:solidFill>
                <a:effectLst/>
                <a:latin typeface="-apple-system"/>
              </a:rPr>
              <a:t>语言完全开发的。</a:t>
            </a:r>
            <a:endParaRPr lang="en-US" altLang="zh-CN" b="0" i="0" dirty="0">
              <a:solidFill>
                <a:srgbClr val="4D4D4D"/>
              </a:solidFill>
              <a:effectLst/>
              <a:latin typeface="-apple-system"/>
            </a:endParaRPr>
          </a:p>
          <a:p>
            <a:r>
              <a:rPr lang="zh-CN" altLang="zh-CN" sz="1200" dirty="0">
                <a:solidFill>
                  <a:srgbClr val="000000"/>
                </a:solidFill>
                <a:effectLst/>
                <a:ea typeface="楷体" panose="02010609060101010101" pitchFamily="49" charset="-122"/>
                <a:cs typeface="宋体" panose="02010600030101010101" pitchFamily="2" charset="-122"/>
              </a:rPr>
              <a:t>所有这些系统都有一个基本特性：它们将一个大型图分布在多台机器上，并计算可能跨越整个图的全局查询，因此为了回答这些查询，多台机器之间的通信是不可避免的。借助于分布式系统，在分布式系统内部对图结构化数据进行管理和处理，以</a:t>
            </a:r>
            <a:r>
              <a:rPr lang="zh-CN" altLang="en-US" dirty="0">
                <a:solidFill>
                  <a:srgbClr val="000000"/>
                </a:solidFill>
                <a:ea typeface="楷体" panose="02010609060101010101" pitchFamily="49" charset="-122"/>
                <a:cs typeface="宋体" panose="02010600030101010101" pitchFamily="2" charset="-122"/>
              </a:rPr>
              <a:t>较小</a:t>
            </a:r>
            <a:r>
              <a:rPr lang="zh-CN" altLang="zh-CN" sz="1200" dirty="0">
                <a:solidFill>
                  <a:srgbClr val="000000"/>
                </a:solidFill>
                <a:effectLst/>
                <a:ea typeface="楷体" panose="02010609060101010101" pitchFamily="49" charset="-122"/>
                <a:cs typeface="宋体" panose="02010600030101010101" pitchFamily="2" charset="-122"/>
              </a:rPr>
              <a:t>的通信开销和查询用时解决了</a:t>
            </a:r>
            <a:r>
              <a:rPr lang="zh-CN" altLang="en-US" sz="1200" dirty="0">
                <a:solidFill>
                  <a:srgbClr val="000000"/>
                </a:solidFill>
                <a:effectLst/>
                <a:ea typeface="楷体" panose="02010609060101010101" pitchFamily="49" charset="-122"/>
                <a:cs typeface="宋体" panose="02010600030101010101" pitchFamily="2" charset="-122"/>
              </a:rPr>
              <a:t>图处理问题</a:t>
            </a:r>
            <a:r>
              <a:rPr lang="zh-CN" altLang="zh-CN" sz="1200" dirty="0">
                <a:solidFill>
                  <a:srgbClr val="000000"/>
                </a:solidFill>
                <a:effectLst/>
                <a:ea typeface="楷体" panose="02010609060101010101" pitchFamily="49" charset="-122"/>
                <a:cs typeface="宋体" panose="02010600030101010101" pitchFamily="2" charset="-122"/>
              </a:rPr>
              <a:t>。</a:t>
            </a:r>
            <a:r>
              <a:rPr lang="zh-CN" altLang="en-US" sz="1200" dirty="0">
                <a:solidFill>
                  <a:srgbClr val="000000"/>
                </a:solidFill>
                <a:effectLst/>
                <a:ea typeface="楷体" panose="02010609060101010101" pitchFamily="49" charset="-122"/>
                <a:cs typeface="宋体" panose="02010600030101010101" pitchFamily="2" charset="-122"/>
              </a:rPr>
              <a:t>借助于诸多成熟的图处理算法和分布式，当下怎么处理图不是难题，图划分还是难点。</a:t>
            </a:r>
            <a:endParaRPr lang="en-US" altLang="zh-CN" sz="1200" dirty="0">
              <a:solidFill>
                <a:srgbClr val="000000"/>
              </a:solidFill>
              <a:effectLst/>
              <a:ea typeface="楷体" panose="02010609060101010101" pitchFamily="49" charset="-122"/>
              <a:cs typeface="宋体" panose="02010600030101010101" pitchFamily="2" charset="-122"/>
            </a:endParaRPr>
          </a:p>
          <a:p>
            <a:r>
              <a:rPr lang="zh-CN" altLang="en-US" dirty="0">
                <a:solidFill>
                  <a:srgbClr val="000000"/>
                </a:solidFill>
                <a:ea typeface="楷体" panose="02010609060101010101" pitchFamily="49" charset="-122"/>
                <a:cs typeface="宋体" panose="02010600030101010101" pitchFamily="2" charset="-122"/>
              </a:rPr>
              <a:t>但最</a:t>
            </a:r>
            <a:r>
              <a:rPr lang="zh-CN" altLang="zh-CN" sz="1200" dirty="0">
                <a:solidFill>
                  <a:srgbClr val="000000"/>
                </a:solidFill>
                <a:effectLst/>
                <a:ea typeface="楷体" panose="02010609060101010101" pitchFamily="49" charset="-122"/>
                <a:cs typeface="宋体" panose="02010600030101010101" pitchFamily="2" charset="-122"/>
              </a:rPr>
              <a:t>理想的图划分是</a:t>
            </a:r>
            <a:r>
              <a:rPr lang="en-US" altLang="zh-CN" sz="1200" dirty="0">
                <a:solidFill>
                  <a:srgbClr val="000000"/>
                </a:solidFill>
                <a:effectLst/>
                <a:ea typeface="楷体" panose="02010609060101010101" pitchFamily="49" charset="-122"/>
                <a:cs typeface="宋体" panose="02010600030101010101" pitchFamily="2" charset="-122"/>
              </a:rPr>
              <a:t>NP-hard</a:t>
            </a:r>
            <a:r>
              <a:rPr lang="zh-CN" altLang="zh-CN" sz="1200" dirty="0">
                <a:solidFill>
                  <a:srgbClr val="000000"/>
                </a:solidFill>
                <a:effectLst/>
                <a:ea typeface="楷体" panose="02010609060101010101" pitchFamily="49" charset="-122"/>
                <a:cs typeface="宋体" panose="02010600030101010101" pitchFamily="2" charset="-122"/>
              </a:rPr>
              <a:t>问题，除去计算</a:t>
            </a:r>
            <a:r>
              <a:rPr lang="zh-CN" altLang="en-US" sz="1200" dirty="0">
                <a:solidFill>
                  <a:srgbClr val="000000"/>
                </a:solidFill>
                <a:effectLst/>
                <a:ea typeface="楷体" panose="02010609060101010101" pitchFamily="49" charset="-122"/>
                <a:cs typeface="宋体" panose="02010600030101010101" pitchFamily="2" charset="-122"/>
              </a:rPr>
              <a:t>时间</a:t>
            </a:r>
            <a:r>
              <a:rPr lang="zh-CN" altLang="zh-CN" sz="1200" dirty="0">
                <a:solidFill>
                  <a:srgbClr val="000000"/>
                </a:solidFill>
                <a:effectLst/>
                <a:ea typeface="楷体" panose="02010609060101010101" pitchFamily="49" charset="-122"/>
                <a:cs typeface="宋体" panose="02010600030101010101" pitchFamily="2" charset="-122"/>
              </a:rPr>
              <a:t>复杂度，</a:t>
            </a:r>
            <a:r>
              <a:rPr lang="zh-CN" altLang="en-US" sz="1200" dirty="0">
                <a:solidFill>
                  <a:srgbClr val="000000"/>
                </a:solidFill>
                <a:effectLst/>
                <a:ea typeface="楷体" panose="02010609060101010101" pitchFamily="49" charset="-122"/>
                <a:cs typeface="宋体" panose="02010600030101010101" pitchFamily="2" charset="-122"/>
              </a:rPr>
              <a:t>庞大的</a:t>
            </a:r>
            <a:r>
              <a:rPr lang="zh-CN" altLang="zh-CN" sz="1200" dirty="0">
                <a:solidFill>
                  <a:srgbClr val="000000"/>
                </a:solidFill>
                <a:effectLst/>
                <a:ea typeface="楷体" panose="02010609060101010101" pitchFamily="49" charset="-122"/>
                <a:cs typeface="宋体" panose="02010600030101010101" pitchFamily="2" charset="-122"/>
              </a:rPr>
              <a:t>内存开销</a:t>
            </a:r>
            <a:r>
              <a:rPr lang="zh-CN" altLang="en-US" sz="1200" dirty="0">
                <a:solidFill>
                  <a:srgbClr val="000000"/>
                </a:solidFill>
                <a:effectLst/>
                <a:ea typeface="楷体" panose="02010609060101010101" pitchFamily="49" charset="-122"/>
                <a:cs typeface="宋体" panose="02010600030101010101" pitchFamily="2" charset="-122"/>
              </a:rPr>
              <a:t>也是需要考虑的因素</a:t>
            </a:r>
            <a:r>
              <a:rPr lang="zh-CN" altLang="zh-CN" sz="1200" dirty="0">
                <a:solidFill>
                  <a:srgbClr val="000000"/>
                </a:solidFill>
                <a:effectLst/>
                <a:ea typeface="楷体" panose="02010609060101010101" pitchFamily="49" charset="-122"/>
                <a:cs typeface="宋体" panose="02010600030101010101" pitchFamily="2" charset="-122"/>
              </a:rPr>
              <a:t>。</a:t>
            </a:r>
            <a:endParaRPr lang="en-US" altLang="zh-CN" sz="1200" dirty="0">
              <a:solidFill>
                <a:srgbClr val="000000"/>
              </a:solidFill>
              <a:effectLst/>
              <a:ea typeface="楷体" panose="02010609060101010101" pitchFamily="49" charset="-122"/>
              <a:cs typeface="宋体" panose="02010600030101010101" pitchFamily="2" charset="-122"/>
            </a:endParaRPr>
          </a:p>
          <a:p>
            <a:endParaRPr lang="en-US" altLang="zh-CN" sz="1200" dirty="0">
              <a:solidFill>
                <a:srgbClr val="000000"/>
              </a:solidFill>
              <a:effectLst/>
              <a:ea typeface="楷体" panose="02010609060101010101" pitchFamily="49" charset="-122"/>
              <a:cs typeface="宋体" panose="02010600030101010101" pitchFamily="2" charset="-122"/>
            </a:endParaRPr>
          </a:p>
          <a:p>
            <a:endParaRPr lang="en-US" altLang="zh-CN"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A9B47056-D8E1-44C1-B60F-EB03A1343047}" type="slidenum">
              <a:rPr lang="zh-CN" altLang="en-US" smtClean="0"/>
              <a:t>4</a:t>
            </a:fld>
            <a:endParaRPr lang="zh-CN" altLang="en-US"/>
          </a:p>
        </p:txBody>
      </p:sp>
    </p:spTree>
    <p:extLst>
      <p:ext uri="{BB962C8B-B14F-4D97-AF65-F5344CB8AC3E}">
        <p14:creationId xmlns:p14="http://schemas.microsoft.com/office/powerpoint/2010/main" val="1697598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一副无向无权图，边集分为平均的</a:t>
                </a:r>
                <a:r>
                  <a:rPr lang="en-US" altLang="zh-CN" dirty="0"/>
                  <a:t>k</a:t>
                </a:r>
                <a:r>
                  <a:rPr lang="zh-CN" altLang="en-US" dirty="0"/>
                  <a:t>份，</a:t>
                </a:r>
                <a:r>
                  <a:rPr lang="en-US" altLang="zh-CN" dirty="0"/>
                  <a:t>---</a:t>
                </a:r>
                <a:r>
                  <a:rPr lang="zh-CN" altLang="en-US" dirty="0"/>
                  <a:t>负载均衡问题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当一个顶点</a:t>
                </a:r>
                <a:r>
                  <a:rPr lang="en-US" altLang="zh-CN" sz="1200" dirty="0">
                    <a:solidFill>
                      <a:srgbClr val="000000"/>
                    </a:solidFill>
                    <a:effectLst/>
                    <a:latin typeface="Cambria Math" panose="02040503050406030204" pitchFamily="18" charset="0"/>
                    <a:ea typeface="楷体" panose="02010609060101010101" pitchFamily="49" charset="-122"/>
                    <a:cs typeface="Cambria Math" panose="02040503050406030204" pitchFamily="18" charset="0"/>
                  </a:rPr>
                  <a:t>𝑣</a:t>
                </a:r>
                <a:r>
                  <a:rPr lang="en-US" altLang="zh-CN" sz="1200" dirty="0">
                    <a:solidFill>
                      <a:srgbClr val="000000"/>
                    </a:solidFill>
                    <a:effectLst/>
                    <a:latin typeface="楷体" panose="02010609060101010101" pitchFamily="49" charset="-122"/>
                    <a:ea typeface="宋体" panose="02010600030101010101" pitchFamily="2" charset="-122"/>
                    <a:cs typeface="宋体" panose="02010600030101010101" pitchFamily="2" charset="-122"/>
                  </a:rPr>
                  <a:t> </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被一个分区覆盖，我们也说这个这个顶点</a:t>
                </a:r>
                <a:r>
                  <a:rPr lang="en-US" altLang="zh-CN" sz="1200" dirty="0">
                    <a:solidFill>
                      <a:srgbClr val="000000"/>
                    </a:solidFill>
                    <a:effectLst/>
                    <a:latin typeface="Cambria Math" panose="02040503050406030204" pitchFamily="18" charset="0"/>
                    <a:ea typeface="楷体" panose="02010609060101010101" pitchFamily="49" charset="-122"/>
                    <a:cs typeface="Cambria Math" panose="02040503050406030204" pitchFamily="18" charset="0"/>
                  </a:rPr>
                  <a:t>𝑣</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在该分区中被复制。在例子中，顶点</a:t>
                </a:r>
                <a:r>
                  <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v</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在两个分区上被复制，而其他顶点仅在单个分区上被复制。复制顶点</a:t>
                </a:r>
                <a:r>
                  <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v</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会诱发两台机器之间的通信，这两台机器</a:t>
                </a:r>
                <a:r>
                  <a:rPr lang="zh-CN" altLang="en-US"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可能</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执行跨整个图的查询。例如，顶点</a:t>
                </a:r>
                <a:r>
                  <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v</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的状态需要在分布式图形处理算法的每次迭代中同步。通过降低复制因子，处理查询的分布式计算节点之间的同步量因此也降低了。</a:t>
                </a:r>
                <a:endPar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现在，图划分的优化目标是最小化</a:t>
                </a:r>
                <a:r>
                  <a:rPr lang="zh-CN" altLang="zh-CN" sz="1200" i="1"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复制因子</a:t>
                </a:r>
                <a:r>
                  <a:rPr lang="zh-CN" altLang="en-US" sz="1200" i="1"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a:t>
                </a:r>
                <a:r>
                  <a:rPr lang="en-US" altLang="zh-CN" dirty="0"/>
                  <a:t>Rf</a:t>
                </a:r>
                <a:r>
                  <a:rPr lang="zh-CN" altLang="en-US" dirty="0"/>
                  <a:t>因子也是后期评估划分好坏的重要指标。</a:t>
                </a:r>
                <a:endParaRPr lang="en-US" altLang="zh-CN" dirty="0"/>
              </a:p>
              <a:p>
                <a:r>
                  <a:rPr lang="zh-CN" altLang="en-US" dirty="0"/>
                  <a:t>还有一个问题：是最优的边划分是</a:t>
                </a:r>
                <a:r>
                  <a:rPr lang="en-US" altLang="zh-CN" dirty="0"/>
                  <a:t>NP-hard</a:t>
                </a:r>
                <a:r>
                  <a:rPr lang="zh-CN" altLang="en-US" dirty="0"/>
                  <a:t>问题，这是算法中的一个概念。</a:t>
                </a:r>
                <a:endParaRPr lang="en-US" altLang="zh-CN" dirty="0"/>
              </a:p>
              <a:p>
                <a:pPr algn="l">
                  <a:buFont typeface="Arial" panose="020B0604020202020204" pitchFamily="34" charset="0"/>
                  <a:buNone/>
                </a:pPr>
                <a:r>
                  <a:rPr lang="en-US" altLang="zh-CN" b="1" i="0" dirty="0">
                    <a:solidFill>
                      <a:srgbClr val="121212"/>
                    </a:solidFill>
                    <a:effectLst/>
                    <a:latin typeface="-apple-system"/>
                  </a:rPr>
                  <a:t>P</a:t>
                </a:r>
                <a:r>
                  <a:rPr lang="zh-CN" altLang="en-US" b="0" i="0" dirty="0">
                    <a:solidFill>
                      <a:srgbClr val="121212"/>
                    </a:solidFill>
                    <a:effectLst/>
                    <a:latin typeface="-apple-system"/>
                  </a:rPr>
                  <a:t>问题都可以在 多项式时间内解决的问题。</a:t>
                </a:r>
              </a:p>
              <a:p>
                <a:pPr algn="l">
                  <a:buFont typeface="Arial" panose="020B0604020202020204" pitchFamily="34" charset="0"/>
                  <a:buNone/>
                </a:pPr>
                <a:r>
                  <a:rPr lang="en-US" altLang="zh-CN" b="1" i="0" dirty="0">
                    <a:solidFill>
                      <a:srgbClr val="121212"/>
                    </a:solidFill>
                    <a:effectLst/>
                    <a:latin typeface="-apple-system"/>
                  </a:rPr>
                  <a:t>NP</a:t>
                </a:r>
                <a:r>
                  <a:rPr lang="zh-CN" altLang="en-US" b="1" i="0" dirty="0">
                    <a:solidFill>
                      <a:srgbClr val="121212"/>
                    </a:solidFill>
                    <a:effectLst/>
                    <a:latin typeface="-apple-system"/>
                  </a:rPr>
                  <a:t>问题是</a:t>
                </a:r>
                <a:r>
                  <a:rPr lang="zh-CN" altLang="en-US" b="0" i="0" dirty="0">
                    <a:solidFill>
                      <a:srgbClr val="121212"/>
                    </a:solidFill>
                    <a:effectLst/>
                    <a:latin typeface="-apple-system"/>
                  </a:rPr>
                  <a:t>可以在多项式的时间里验证一个解，或者是可以在多项式的时间里猜到一个解。</a:t>
                </a:r>
                <a:br>
                  <a:rPr lang="zh-CN" altLang="en-US" dirty="0"/>
                </a:br>
                <a:r>
                  <a:rPr lang="en-US" altLang="zh-CN" b="1" i="0" dirty="0">
                    <a:solidFill>
                      <a:srgbClr val="121212"/>
                    </a:solidFill>
                    <a:effectLst/>
                    <a:latin typeface="-apple-system"/>
                  </a:rPr>
                  <a:t>NPC</a:t>
                </a:r>
                <a:r>
                  <a:rPr lang="zh-CN" altLang="en-US" b="1" i="0" dirty="0">
                    <a:solidFill>
                      <a:srgbClr val="121212"/>
                    </a:solidFill>
                    <a:effectLst/>
                    <a:latin typeface="-apple-system"/>
                  </a:rPr>
                  <a:t>：</a:t>
                </a:r>
                <a:r>
                  <a:rPr lang="en-US" altLang="zh-CN" b="1" i="0" dirty="0">
                    <a:solidFill>
                      <a:srgbClr val="121212"/>
                    </a:solidFill>
                    <a:effectLst/>
                    <a:latin typeface="-apple-system"/>
                  </a:rPr>
                  <a:t>-</a:t>
                </a:r>
                <a:r>
                  <a:rPr lang="en-US" altLang="zh-CN" b="0" i="0" dirty="0">
                    <a:solidFill>
                      <a:srgbClr val="121212"/>
                    </a:solidFill>
                    <a:effectLst/>
                    <a:latin typeface="-apple-system"/>
                  </a:rPr>
                  <a:t>NP</a:t>
                </a:r>
                <a:r>
                  <a:rPr lang="zh-CN" altLang="en-US" b="0" i="0" dirty="0">
                    <a:solidFill>
                      <a:srgbClr val="121212"/>
                    </a:solidFill>
                    <a:effectLst/>
                    <a:latin typeface="-apple-system"/>
                  </a:rPr>
                  <a:t>完全问题</a:t>
                </a:r>
                <a:endParaRPr lang="en-US" altLang="zh-CN" b="0" i="0" dirty="0">
                  <a:solidFill>
                    <a:srgbClr val="121212"/>
                  </a:solidFill>
                  <a:effectLst/>
                  <a:latin typeface="-apple-system"/>
                </a:endParaRPr>
              </a:p>
              <a:p>
                <a:pPr algn="l">
                  <a:buFont typeface="Arial" panose="020B0604020202020204" pitchFamily="34" charset="0"/>
                  <a:buNone/>
                </a:pPr>
                <a:r>
                  <a:rPr lang="en-US" altLang="zh-CN" b="1" i="0" dirty="0">
                    <a:solidFill>
                      <a:srgbClr val="121212"/>
                    </a:solidFill>
                    <a:effectLst/>
                    <a:latin typeface="-apple-system"/>
                  </a:rPr>
                  <a:t>NP-hard Problem</a:t>
                </a:r>
                <a:r>
                  <a:rPr lang="en-US" altLang="zh-CN" b="0" i="0" dirty="0">
                    <a:solidFill>
                      <a:srgbClr val="121212"/>
                    </a:solidFill>
                    <a:effectLst/>
                    <a:latin typeface="-apple-system"/>
                  </a:rPr>
                  <a:t>:</a:t>
                </a:r>
              </a:p>
              <a:p>
                <a:pPr algn="l"/>
                <a:r>
                  <a:rPr lang="zh-CN" altLang="en-US" b="0" i="0" dirty="0">
                    <a:solidFill>
                      <a:srgbClr val="121212"/>
                    </a:solidFill>
                    <a:effectLst/>
                    <a:latin typeface="-apple-system"/>
                  </a:rPr>
                  <a:t>对于问题，若所有的 </a:t>
                </a:r>
                <a:r>
                  <a:rPr lang="en-US" altLang="zh-CN" b="0" i="0" dirty="0">
                    <a:solidFill>
                      <a:srgbClr val="121212"/>
                    </a:solidFill>
                    <a:effectLst/>
                    <a:latin typeface="-apple-system"/>
                  </a:rPr>
                  <a:t>NP </a:t>
                </a:r>
                <a:r>
                  <a:rPr lang="zh-CN" altLang="en-US" b="0" i="0" dirty="0">
                    <a:solidFill>
                      <a:srgbClr val="121212"/>
                    </a:solidFill>
                    <a:effectLst/>
                    <a:latin typeface="-apple-system"/>
                  </a:rPr>
                  <a:t>问题都可以约化到它。（</a:t>
                </a:r>
                <a:r>
                  <a:rPr lang="en-US" altLang="zh-CN" b="0" i="0" dirty="0">
                    <a:solidFill>
                      <a:srgbClr val="121212"/>
                    </a:solidFill>
                    <a:effectLst/>
                    <a:latin typeface="-apple-system"/>
                  </a:rPr>
                  <a:t>NP-Hard</a:t>
                </a:r>
                <a:r>
                  <a:rPr lang="zh-CN" altLang="en-US" b="0" i="0" dirty="0">
                    <a:solidFill>
                      <a:srgbClr val="121212"/>
                    </a:solidFill>
                    <a:effectLst/>
                    <a:latin typeface="-apple-system"/>
                  </a:rPr>
                  <a:t>问题要比 </a:t>
                </a:r>
                <a:r>
                  <a:rPr lang="en-US" altLang="zh-CN" b="0" i="0" dirty="0">
                    <a:solidFill>
                      <a:srgbClr val="121212"/>
                    </a:solidFill>
                    <a:effectLst/>
                    <a:latin typeface="-apple-system"/>
                  </a:rPr>
                  <a:t>NPC</a:t>
                </a:r>
                <a:r>
                  <a:rPr lang="zh-CN" altLang="en-US" b="0" i="0" dirty="0">
                    <a:solidFill>
                      <a:srgbClr val="121212"/>
                    </a:solidFill>
                    <a:effectLst/>
                    <a:latin typeface="-apple-system"/>
                  </a:rPr>
                  <a:t>问题的范围广）</a:t>
                </a:r>
              </a:p>
              <a:p>
                <a:r>
                  <a:rPr lang="en-US" altLang="zh-CN" b="0" i="0" dirty="0">
                    <a:solidFill>
                      <a:srgbClr val="333333"/>
                    </a:solidFill>
                    <a:effectLst/>
                    <a:latin typeface="Helvetica Neue"/>
                  </a:rPr>
                  <a:t>P</a:t>
                </a:r>
                <a:r>
                  <a:rPr lang="zh-CN" altLang="en-US" b="0" i="0" dirty="0">
                    <a:solidFill>
                      <a:srgbClr val="333333"/>
                    </a:solidFill>
                    <a:effectLst/>
                    <a:latin typeface="Helvetica Neue"/>
                  </a:rPr>
                  <a:t>是否等于</a:t>
                </a:r>
                <a:r>
                  <a:rPr lang="en-US" altLang="zh-CN" b="0" i="0" dirty="0">
                    <a:solidFill>
                      <a:srgbClr val="333333"/>
                    </a:solidFill>
                    <a:effectLst/>
                    <a:latin typeface="Helvetica Neue"/>
                  </a:rPr>
                  <a:t>NP</a:t>
                </a:r>
                <a:r>
                  <a:rPr lang="zh-CN" altLang="en-US" b="0" i="0" dirty="0">
                    <a:solidFill>
                      <a:srgbClr val="333333"/>
                    </a:solidFill>
                    <a:effectLst/>
                    <a:latin typeface="Helvetica Neue"/>
                  </a:rPr>
                  <a:t>的问题，即能用多项式时间验证解的问题是否能在多项式时间内找出解，是计算机与算法方面的重大问题。</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迄今为止，这类问题中没有一个找到有效算法。倾向于接受</a:t>
                </a:r>
                <a:r>
                  <a:rPr lang="en-US" altLang="zh-CN" b="0" i="0" u="none" strike="noStrike" dirty="0">
                    <a:solidFill>
                      <a:srgbClr val="136EC2"/>
                    </a:solidFill>
                    <a:effectLst/>
                    <a:latin typeface="Helvetica Neue"/>
                    <a:hlinkClick r:id="rId3"/>
                  </a:rPr>
                  <a:t>NP</a:t>
                </a:r>
                <a:r>
                  <a:rPr lang="zh-CN" altLang="en-US" b="0" i="0" u="none" strike="noStrike" dirty="0">
                    <a:solidFill>
                      <a:srgbClr val="136EC2"/>
                    </a:solidFill>
                    <a:effectLst/>
                    <a:latin typeface="Helvetica Neue"/>
                    <a:hlinkClick r:id="rId3"/>
                  </a:rPr>
                  <a:t>完全问题</a:t>
                </a:r>
                <a:r>
                  <a:rPr lang="zh-CN" altLang="en-US" b="0" i="0" dirty="0">
                    <a:solidFill>
                      <a:srgbClr val="333333"/>
                    </a:solidFill>
                    <a:effectLst/>
                    <a:latin typeface="Helvetica Neue"/>
                  </a:rPr>
                  <a:t>和</a:t>
                </a:r>
                <a:r>
                  <a:rPr lang="en-US" altLang="zh-CN" b="0" i="0" dirty="0">
                    <a:solidFill>
                      <a:srgbClr val="333333"/>
                    </a:solidFill>
                    <a:effectLst/>
                    <a:latin typeface="Helvetica Neue"/>
                  </a:rPr>
                  <a:t>NP</a:t>
                </a:r>
                <a:r>
                  <a:rPr lang="zh-CN" altLang="en-US" b="0" i="0" dirty="0">
                    <a:solidFill>
                      <a:srgbClr val="333333"/>
                    </a:solidFill>
                    <a:effectLst/>
                    <a:latin typeface="Helvetica Neue"/>
                  </a:rPr>
                  <a:t>难题不存在有效算法这一猜想，认为这类问题的大型实例不能用</a:t>
                </a:r>
                <a:r>
                  <a:rPr lang="zh-CN" altLang="en-US" b="0" i="0" u="none" strike="noStrike" dirty="0">
                    <a:solidFill>
                      <a:srgbClr val="136EC2"/>
                    </a:solidFill>
                    <a:effectLst/>
                    <a:latin typeface="Helvetica Neue"/>
                    <a:hlinkClick r:id="rId4"/>
                  </a:rPr>
                  <a:t>精确算法</a:t>
                </a:r>
                <a:r>
                  <a:rPr lang="zh-CN" altLang="en-US" b="0" i="0" dirty="0">
                    <a:solidFill>
                      <a:srgbClr val="333333"/>
                    </a:solidFill>
                    <a:effectLst/>
                    <a:latin typeface="Helvetica Neue"/>
                  </a:rPr>
                  <a:t>求解，必须寻求这类问题的有效的</a:t>
                </a:r>
                <a:r>
                  <a:rPr lang="zh-CN" altLang="en-US" b="0" i="0" u="none" strike="noStrike" dirty="0">
                    <a:solidFill>
                      <a:srgbClr val="136EC2"/>
                    </a:solidFill>
                    <a:effectLst/>
                    <a:latin typeface="Helvetica Neue"/>
                    <a:hlinkClick r:id="rId5"/>
                  </a:rPr>
                  <a:t>近似算法</a:t>
                </a:r>
                <a:r>
                  <a:rPr lang="zh-CN" altLang="en-US" b="0" i="0" dirty="0">
                    <a:solidFill>
                      <a:srgbClr val="333333"/>
                    </a:solidFill>
                    <a:effectLst/>
                    <a:latin typeface="Helvetica Neue"/>
                  </a:rPr>
                  <a:t>。</a:t>
                </a:r>
              </a:p>
              <a:p>
                <a:br>
                  <a:rPr lang="zh-CN" altLang="en-US" dirty="0"/>
                </a:br>
                <a:endParaRPr lang="zh-CN" altLang="en-US" dirty="0"/>
              </a:p>
              <a:p>
                <a:endParaRPr lang="zh-CN" altLang="en-US" dirty="0"/>
              </a:p>
              <a:p>
                <a:endParaRPr lang="en-US" altLang="zh-CN" sz="1200" dirty="0">
                  <a:solidFill>
                    <a:srgbClr val="000000"/>
                  </a:solidFill>
                  <a:effectLst/>
                  <a:ea typeface="楷体" panose="02010609060101010101" pitchFamily="49"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dirty="0"/>
                  <a:t>一副无向无权图，</a:t>
                </a:r>
                <a:endParaRPr lang="en-US" altLang="zh-CN" dirty="0"/>
              </a:p>
              <a:p>
                <a:r>
                  <a:rPr lang="en-US" altLang="zh-CN" dirty="0"/>
                  <a:t>Rf</a:t>
                </a:r>
                <a:r>
                  <a:rPr lang="zh-CN" altLang="en-US" dirty="0"/>
                  <a:t>因子也是后期评估的重要指标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当一个顶点</a:t>
                </a:r>
                <a:r>
                  <a:rPr lang="en-US" altLang="zh-CN" sz="1200" dirty="0">
                    <a:solidFill>
                      <a:srgbClr val="000000"/>
                    </a:solidFill>
                    <a:effectLst/>
                    <a:latin typeface="Cambria Math" panose="02040503050406030204" pitchFamily="18" charset="0"/>
                    <a:ea typeface="楷体" panose="02010609060101010101" pitchFamily="49" charset="-122"/>
                    <a:cs typeface="Cambria Math" panose="02040503050406030204" pitchFamily="18" charset="0"/>
                  </a:rPr>
                  <a:t>𝑣</a:t>
                </a:r>
                <a:r>
                  <a:rPr lang="en-US" altLang="zh-CN" sz="1200" dirty="0">
                    <a:solidFill>
                      <a:srgbClr val="000000"/>
                    </a:solidFill>
                    <a:effectLst/>
                    <a:latin typeface="楷体" panose="02010609060101010101" pitchFamily="49" charset="-122"/>
                    <a:ea typeface="宋体" panose="02010600030101010101" pitchFamily="2" charset="-122"/>
                    <a:cs typeface="宋体" panose="02010600030101010101" pitchFamily="2" charset="-122"/>
                  </a:rPr>
                  <a:t> </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被一个分区覆盖，我们也说这个这个顶点</a:t>
                </a:r>
                <a:r>
                  <a:rPr lang="en-US" altLang="zh-CN" sz="1200" dirty="0">
                    <a:solidFill>
                      <a:srgbClr val="000000"/>
                    </a:solidFill>
                    <a:effectLst/>
                    <a:latin typeface="Cambria Math" panose="02040503050406030204" pitchFamily="18" charset="0"/>
                    <a:ea typeface="楷体" panose="02010609060101010101" pitchFamily="49" charset="-122"/>
                    <a:cs typeface="Cambria Math" panose="02040503050406030204" pitchFamily="18" charset="0"/>
                  </a:rPr>
                  <a:t>𝑣</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在该分区中被复制。在图一的例子中，顶点</a:t>
                </a:r>
                <a:r>
                  <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0</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在两个分区上被复制，而其他顶点仅在单个分区上被复制。现在，图划分的优化目标是最小化</a:t>
                </a:r>
                <a:r>
                  <a:rPr lang="zh-CN" altLang="zh-CN" sz="1200" i="1"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复制因子（</a:t>
                </a:r>
                <a:r>
                  <a:rPr lang="en-US" altLang="zh-CN" sz="1200" i="1"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replication factor</a:t>
                </a:r>
                <a:r>
                  <a:rPr lang="zh-CN" altLang="zh-CN" sz="1200" i="1"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a:t>
                </a:r>
                <a:r>
                  <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RF(</a:t>
                </a:r>
                <a:r>
                  <a:rPr lang="en-US" altLang="zh-CN" sz="1200" dirty="0">
                    <a:solidFill>
                      <a:srgbClr val="000000"/>
                    </a:solidFill>
                    <a:effectLst/>
                    <a:latin typeface="Cambria Math" panose="02040503050406030204" pitchFamily="18" charset="0"/>
                    <a:ea typeface="楷体" panose="02010609060101010101" pitchFamily="49" charset="-122"/>
                    <a:cs typeface="Cambria Math" panose="02040503050406030204" pitchFamily="18" charset="0"/>
                  </a:rPr>
                  <a:t>𝑝</a:t>
                </a:r>
                <a:r>
                  <a:rPr lang="en-US" altLang="zh-CN" sz="1200" dirty="0">
                    <a:solidFill>
                      <a:srgbClr val="000000"/>
                    </a:solidFill>
                    <a:effectLst/>
                    <a:latin typeface="楷体" panose="02010609060101010101" pitchFamily="49" charset="-122"/>
                    <a:ea typeface="宋体" panose="02010600030101010101" pitchFamily="2" charset="-122"/>
                    <a:cs typeface="宋体" panose="02010600030101010101" pitchFamily="2" charset="-122"/>
                  </a:rPr>
                  <a:t>1,,,pk) = </a:t>
                </a:r>
                <a:r>
                  <a:rPr lang="en-US"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1</a:t>
                </a:r>
                <a:r>
                  <a:rPr lang="zh-CN"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a:t>
                </a:r>
                <a:r>
                  <a:rPr lang="en-US"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|𝑉|</a:t>
                </a:r>
                <a:r>
                  <a:rPr lang="zh-CN"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 </a:t>
                </a:r>
                <a:r>
                  <a:rPr lang="zh-CN" altLang="zh-CN" sz="1200" i="0">
                    <a:solidFill>
                      <a:srgbClr val="000000"/>
                    </a:solidFill>
                    <a:effectLst/>
                    <a:latin typeface="Cambria Math" panose="02040503050406030204" pitchFamily="18" charset="0"/>
                  </a:rPr>
                  <a:t>∑2</a:t>
                </a:r>
                <a:r>
                  <a:rPr lang="en-US" altLang="zh-CN" sz="1200" i="0">
                    <a:solidFill>
                      <a:srgbClr val="000000"/>
                    </a:solidFill>
                    <a:effectLst/>
                    <a:latin typeface="Cambria Math" panose="02040503050406030204" pitchFamily="18" charset="0"/>
                  </a:rPr>
                  <a:t>_</a:t>
                </a:r>
                <a:r>
                  <a:rPr lang="zh-CN" altLang="zh-CN" sz="1200" i="0">
                    <a:solidFill>
                      <a:srgbClr val="000000"/>
                    </a:solidFill>
                    <a:effectLst/>
                    <a:latin typeface="Cambria Math" panose="02040503050406030204" pitchFamily="18" charset="0"/>
                  </a:rPr>
                  <a:t>(</a:t>
                </a:r>
                <a:r>
                  <a:rPr lang="en-US"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𝑖=1,,,𝑘</a:t>
                </a:r>
                <a:r>
                  <a:rPr lang="zh-CN"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a:t>
                </a:r>
                <a:r>
                  <a:rPr lang="en-US"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a:t>
                </a:r>
                <a:r>
                  <a:rPr lang="zh-CN"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a:t>
                </a:r>
                <a:r>
                  <a:rPr lang="en-US"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|𝑉(𝑝𝑖)|</a:t>
                </a:r>
                <a:r>
                  <a:rPr lang="zh-CN" altLang="zh-CN" sz="1200" i="0">
                    <a:solidFill>
                      <a:srgbClr val="000000"/>
                    </a:solidFill>
                    <a:effectLst/>
                    <a:latin typeface="Cambria Math" panose="02040503050406030204" pitchFamily="18" charset="0"/>
                    <a:ea typeface="楷体" panose="02010609060101010101" pitchFamily="49" charset="-122"/>
                    <a:cs typeface="宋体" panose="02010600030101010101" pitchFamily="2" charset="-122"/>
                  </a:rPr>
                  <a:t>〗</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。在给定示例下</a:t>
                </a:r>
                <a:r>
                  <a:rPr lang="zh-CN" altLang="zh-CN" sz="1200" i="1"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复制顶点</a:t>
                </a:r>
                <a:r>
                  <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0</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会诱发两台机器之间的通信，这两台机器执行跨整个图的查询。例如，顶点</a:t>
                </a:r>
                <a:r>
                  <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0</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的状态需要在分布式图形处理算法的每次迭代中同步</a:t>
                </a:r>
                <a:r>
                  <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[28]</a:t>
                </a:r>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。通过降低复制因子，处理查询的分布式计算节点之间的同步量因此也降低了。</a:t>
                </a:r>
                <a:endPar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A9B47056-D8E1-44C1-B60F-EB03A1343047}" type="slidenum">
              <a:rPr lang="zh-CN" altLang="en-US" smtClean="0"/>
              <a:t>5</a:t>
            </a:fld>
            <a:endParaRPr lang="zh-CN" altLang="en-US"/>
          </a:p>
        </p:txBody>
      </p:sp>
    </p:spTree>
    <p:extLst>
      <p:ext uri="{BB962C8B-B14F-4D97-AF65-F5344CB8AC3E}">
        <p14:creationId xmlns:p14="http://schemas.microsoft.com/office/powerpoint/2010/main" val="1189308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现有分区方法的缺点：图划分领域基本被二分天下，内存中划分和流式划分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内存中的划分算法将完整的图加载到内存中，因此，具有在任何时间将任何边分配给任何分区的充分灵活性。内存中划分算法即使在具有挑战性的图上也可能产生非常高的分区质量，但不足是会消耗大量内存。</a:t>
            </a:r>
            <a:endParaRPr lang="en-US"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流式划分算法通过边流，一次只查看一个（或少量）边。流式划分算法消耗的内存很少，但即使通过基于窗口的流和多通道流等复杂技术对其进行改进，它也不会在所有图形上产生与内存中划分算法相同的最佳分区质量。</a:t>
            </a:r>
            <a:endParaRPr lang="en-US"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ea typeface="楷体" panose="02010609060101010101" pitchFamily="49" charset="-122"/>
                <a:cs typeface="宋体" panose="02010600030101010101" pitchFamily="2" charset="-122"/>
              </a:rPr>
              <a:t>目前，主要依赖流式划分算法来减少内存开销。虽然最先进的流式划分算法在一些图上实现了较高的划分质量，但它们仍然不能完全与内存中的划分器竞争。</a:t>
            </a:r>
            <a:endParaRPr lang="en-US" altLang="zh-CN" sz="1800" dirty="0">
              <a:solidFill>
                <a:srgbClr val="000000"/>
              </a:solidFill>
              <a:effectLst/>
              <a:ea typeface="楷体" panose="02010609060101010101" pitchFamily="49"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在当前的图划分系统中，用户必须从这两个选项中的一个，要么提供一台非常大的机器（或一组机器）来获得良好的分区质量，要么使用一台小机器获得较差的分区质量。</a:t>
            </a:r>
            <a:endParaRPr lang="zh-CN" altLang="zh-CN" sz="180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r>
              <a:rPr lang="zh-CN"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这两种图划分方法没有那种是完全令人满意的。</a:t>
            </a:r>
            <a:r>
              <a:rPr lang="en-US" altLang="zh-CN"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   </a:t>
            </a:r>
          </a:p>
          <a:p>
            <a:r>
              <a:rPr lang="zh-CN" altLang="en-US" sz="1200" dirty="0">
                <a:solidFill>
                  <a:srgbClr val="000000"/>
                </a:solidFill>
                <a:effectLst/>
                <a:latin typeface="Calibri" panose="020F0502020204030204" pitchFamily="34" charset="0"/>
                <a:ea typeface="楷体" panose="02010609060101010101" pitchFamily="49" charset="-122"/>
                <a:cs typeface="宋体" panose="02010600030101010101" pitchFamily="2" charset="-122"/>
              </a:rPr>
              <a:t>计算机中的妥协问题，从两个极端解决办法中找到一个平衡。短时间很难找到新的方法，作者对现有的算法进行了一个混合。我们可以借鉴</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6</a:t>
            </a:fld>
            <a:endParaRPr lang="zh-CN" altLang="en-US"/>
          </a:p>
        </p:txBody>
      </p:sp>
    </p:spTree>
    <p:extLst>
      <p:ext uri="{BB962C8B-B14F-4D97-AF65-F5344CB8AC3E}">
        <p14:creationId xmlns:p14="http://schemas.microsoft.com/office/powerpoint/2010/main" val="12583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打破了之前纯内存法或纯流划分法</a:t>
            </a:r>
            <a:endParaRPr lang="en-US" altLang="zh-CN" dirty="0"/>
          </a:p>
          <a:p>
            <a:r>
              <a:rPr lang="zh-CN" altLang="en-US" dirty="0"/>
              <a:t>内存开销可调  混合的程度 </a:t>
            </a:r>
            <a:endParaRPr lang="en-US" altLang="zh-CN" dirty="0"/>
          </a:p>
          <a:p>
            <a:endParaRPr lang="en-US" altLang="zh-CN" dirty="0"/>
          </a:p>
          <a:p>
            <a:r>
              <a:rPr lang="en-US" altLang="zh-CN" dirty="0"/>
              <a:t>NE</a:t>
            </a:r>
            <a:r>
              <a:rPr lang="zh-CN" altLang="en-US" dirty="0"/>
              <a:t>算法的优化改进，相同的分区质量 更低的内存开销与运行时间</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7</a:t>
            </a:fld>
            <a:endParaRPr lang="zh-CN" altLang="en-US"/>
          </a:p>
        </p:txBody>
      </p:sp>
    </p:spTree>
    <p:extLst>
      <p:ext uri="{BB962C8B-B14F-4D97-AF65-F5344CB8AC3E}">
        <p14:creationId xmlns:p14="http://schemas.microsoft.com/office/powerpoint/2010/main" val="3774793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上可以获得较高的分区质量  及较低的复制因子</a:t>
            </a:r>
            <a:endParaRPr lang="en-US" altLang="zh-CN" dirty="0"/>
          </a:p>
          <a:p>
            <a:r>
              <a:rPr lang="en-US" altLang="zh-CN" dirty="0"/>
              <a:t>B</a:t>
            </a:r>
            <a:r>
              <a:rPr lang="zh-CN" altLang="en-US" dirty="0"/>
              <a:t>上呢采用流式划分，总体的内存开销就会降低</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9B47056-D8E1-44C1-B60F-EB03A1343047}" type="slidenum">
              <a:rPr lang="zh-CN" altLang="en-US" smtClean="0"/>
              <a:t>8</a:t>
            </a:fld>
            <a:endParaRPr lang="zh-CN" altLang="en-US"/>
          </a:p>
        </p:txBody>
      </p:sp>
    </p:spTree>
    <p:extLst>
      <p:ext uri="{BB962C8B-B14F-4D97-AF65-F5344CB8AC3E}">
        <p14:creationId xmlns:p14="http://schemas.microsoft.com/office/powerpoint/2010/main" val="320400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前面介绍了幂律分布，现在通过实验验证幂律图的一些特性</a:t>
            </a:r>
            <a:endParaRPr lang="en-US" altLang="zh-CN" dirty="0"/>
          </a:p>
          <a:p>
            <a:r>
              <a:rPr lang="zh-CN" altLang="en-US" dirty="0"/>
              <a:t>低度顶点占多数</a:t>
            </a:r>
            <a:endParaRPr lang="en-US" altLang="zh-CN" dirty="0"/>
          </a:p>
          <a:p>
            <a:r>
              <a:rPr lang="zh-CN" altLang="en-US" dirty="0"/>
              <a:t>右侧还给出了不同度对应的复制因子，高度顶点的复制因子明显高于低度顶点的</a:t>
            </a:r>
            <a:endParaRPr lang="en-US" altLang="zh-CN" dirty="0"/>
          </a:p>
          <a:p>
            <a:r>
              <a:rPr lang="zh-CN" altLang="en-US" dirty="0"/>
              <a:t>这两种算法都是度感知的算法   通过关注绝大多数低度顶点的复制因子上，</a:t>
            </a:r>
          </a:p>
        </p:txBody>
      </p:sp>
      <p:sp>
        <p:nvSpPr>
          <p:cNvPr id="4" name="灯片编号占位符 3"/>
          <p:cNvSpPr>
            <a:spLocks noGrp="1"/>
          </p:cNvSpPr>
          <p:nvPr>
            <p:ph type="sldNum" sz="quarter" idx="5"/>
          </p:nvPr>
        </p:nvSpPr>
        <p:spPr/>
        <p:txBody>
          <a:bodyPr/>
          <a:lstStyle/>
          <a:p>
            <a:fld id="{A9B47056-D8E1-44C1-B60F-EB03A1343047}" type="slidenum">
              <a:rPr lang="zh-CN" altLang="en-US" smtClean="0"/>
              <a:t>9</a:t>
            </a:fld>
            <a:endParaRPr lang="zh-CN" altLang="en-US"/>
          </a:p>
        </p:txBody>
      </p:sp>
    </p:spTree>
    <p:extLst>
      <p:ext uri="{BB962C8B-B14F-4D97-AF65-F5344CB8AC3E}">
        <p14:creationId xmlns:p14="http://schemas.microsoft.com/office/powerpoint/2010/main" val="1388638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CCA03-012B-483A-A645-B87B0B7B44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8F41E33-FE07-42FF-BE31-7A27D22E7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0205D19-FF7D-42AF-9373-DBF8E69BFF2D}"/>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5" name="页脚占位符 4">
            <a:extLst>
              <a:ext uri="{FF2B5EF4-FFF2-40B4-BE49-F238E27FC236}">
                <a16:creationId xmlns:a16="http://schemas.microsoft.com/office/drawing/2014/main" id="{2534ED5C-4A9F-4C8E-B446-BED86CF4A1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4D6D43-BDDD-4A2C-B2A6-4E7F08E882BF}"/>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120025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64123-CA2A-416E-AB8A-86E42ECB4C1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074665-8FF0-4458-8027-E29D039D54E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400298-F20B-42FA-891A-7AFB658B03C5}"/>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5" name="页脚占位符 4">
            <a:extLst>
              <a:ext uri="{FF2B5EF4-FFF2-40B4-BE49-F238E27FC236}">
                <a16:creationId xmlns:a16="http://schemas.microsoft.com/office/drawing/2014/main" id="{7A3B31F0-FD24-47C4-A302-5F40C6C347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F10C4F-6BDF-4669-9408-BFC4A683825F}"/>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2811542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AB8DA8C-AB36-42DC-AC63-F3C4EA739C2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29523E7-5C6F-422E-97A2-A8A56AB9956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DC22DD-E9D3-4047-8173-02FE7B8BF746}"/>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5" name="页脚占位符 4">
            <a:extLst>
              <a:ext uri="{FF2B5EF4-FFF2-40B4-BE49-F238E27FC236}">
                <a16:creationId xmlns:a16="http://schemas.microsoft.com/office/drawing/2014/main" id="{4B1F06E4-D339-4179-879F-D19FE68ECA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8D6602-4A93-4DD2-9193-6B15116BF98C}"/>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2973063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DF6C0-AAE8-4FC8-9295-2CD0C8FC67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F31144-981A-4BF1-9983-E4DFC88591D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0B9272-0536-4CFA-9125-56833BED35E3}"/>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5" name="页脚占位符 4">
            <a:extLst>
              <a:ext uri="{FF2B5EF4-FFF2-40B4-BE49-F238E27FC236}">
                <a16:creationId xmlns:a16="http://schemas.microsoft.com/office/drawing/2014/main" id="{5A082625-9CCA-4EC0-8B12-9F77A20A30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059BE3-2F8A-422A-83EF-DDD9241DE5AC}"/>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391753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917092-F3B3-4C64-A0FC-E313B1049BE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53D0D80-D76E-4BE8-A2B7-A9410AED9F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C95A409-DA68-4292-A372-7ABB8A24B94B}"/>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5" name="页脚占位符 4">
            <a:extLst>
              <a:ext uri="{FF2B5EF4-FFF2-40B4-BE49-F238E27FC236}">
                <a16:creationId xmlns:a16="http://schemas.microsoft.com/office/drawing/2014/main" id="{C89B15E9-11A8-460E-BB9D-B7EAC05A0B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5762D6-5EA3-4D51-915F-52EBBB8CEECB}"/>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3298237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FB250-50F5-430D-A40D-0604B56BE0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1D7FC8-BBF8-4F30-8B59-9C0F788A162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B9EE13C-1B99-4662-9EC9-B9816C9DF6C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EAB6867-8CAA-4E77-8C9B-18DF6A654444}"/>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6" name="页脚占位符 5">
            <a:extLst>
              <a:ext uri="{FF2B5EF4-FFF2-40B4-BE49-F238E27FC236}">
                <a16:creationId xmlns:a16="http://schemas.microsoft.com/office/drawing/2014/main" id="{41EB0591-8FCE-4AAB-BB5E-610D976315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C7C958F-300C-45CD-8C19-3035448CCBBB}"/>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1007463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301D8-FE63-4D0B-BC61-0B58B2811E8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AD5828C-6B27-4ED6-AD1A-85A9C18FBE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1463454-D3A2-43EF-B70D-C32DDB13460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FA4A1E0-5D32-43D9-9237-216E0AA7EA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F187BD4-34CA-40B4-B998-DB1EB048C34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6E5D9AA-D3CE-4F41-AC20-CC4ACCE843D8}"/>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8" name="页脚占位符 7">
            <a:extLst>
              <a:ext uri="{FF2B5EF4-FFF2-40B4-BE49-F238E27FC236}">
                <a16:creationId xmlns:a16="http://schemas.microsoft.com/office/drawing/2014/main" id="{35514816-28FB-4CED-A443-9C397F3E5F0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417D21B-C628-40F8-86B7-D13B0D15FDA7}"/>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1328354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6FDDC-8B75-4EF6-BD5F-33A12045E4D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FD86E46-5398-4CDB-AA90-B02CC3B3D31C}"/>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4" name="页脚占位符 3">
            <a:extLst>
              <a:ext uri="{FF2B5EF4-FFF2-40B4-BE49-F238E27FC236}">
                <a16:creationId xmlns:a16="http://schemas.microsoft.com/office/drawing/2014/main" id="{B61B1857-8AA0-4012-877E-B022657F0EF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2B2898B-1F6B-45ED-8EA8-F0B179749CCF}"/>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2903699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1D165F-2C53-44BA-BB7E-4EBB0D178A56}"/>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3" name="页脚占位符 2">
            <a:extLst>
              <a:ext uri="{FF2B5EF4-FFF2-40B4-BE49-F238E27FC236}">
                <a16:creationId xmlns:a16="http://schemas.microsoft.com/office/drawing/2014/main" id="{CC2436A3-56A6-402A-B9D6-AAF587A3E68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C8104E2-2D3A-4CD8-8502-93FBFDDB6E67}"/>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56438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E0E4B-4D73-4744-BBC9-EDA39B38C7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E89A0C-F28E-48B4-BB29-22270B4764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7C3B2A7-16B9-48F3-9717-52DC3E1A5E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5F6BB5-9C7A-402D-836A-41282112F2E7}"/>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6" name="页脚占位符 5">
            <a:extLst>
              <a:ext uri="{FF2B5EF4-FFF2-40B4-BE49-F238E27FC236}">
                <a16:creationId xmlns:a16="http://schemas.microsoft.com/office/drawing/2014/main" id="{2912A0A4-0D90-404B-B182-54DC55CA3B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3777CA-CDB8-47E1-A656-0E90300BBE19}"/>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244424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1FC9A-B902-4AC9-8A41-EBDF7D912C7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CF19ED2-4F86-415D-BD46-00A4B6664C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72E98C4-F8D9-4276-AA0A-45ADC2257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6BF2184-8625-4027-8981-1B27E7AE96E2}"/>
              </a:ext>
            </a:extLst>
          </p:cNvPr>
          <p:cNvSpPr>
            <a:spLocks noGrp="1"/>
          </p:cNvSpPr>
          <p:nvPr>
            <p:ph type="dt" sz="half" idx="10"/>
          </p:nvPr>
        </p:nvSpPr>
        <p:spPr/>
        <p:txBody>
          <a:bodyPr/>
          <a:lstStyle/>
          <a:p>
            <a:fld id="{4A20F8C6-6A16-4AAB-AEC6-A554693E6A3F}" type="datetimeFigureOut">
              <a:rPr lang="zh-CN" altLang="en-US" smtClean="0"/>
              <a:t>2021/12/24</a:t>
            </a:fld>
            <a:endParaRPr lang="zh-CN" altLang="en-US"/>
          </a:p>
        </p:txBody>
      </p:sp>
      <p:sp>
        <p:nvSpPr>
          <p:cNvPr id="6" name="页脚占位符 5">
            <a:extLst>
              <a:ext uri="{FF2B5EF4-FFF2-40B4-BE49-F238E27FC236}">
                <a16:creationId xmlns:a16="http://schemas.microsoft.com/office/drawing/2014/main" id="{82ED2A15-1FCA-48A7-86E7-F2DEA2575B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DF7D58-343A-445C-9446-5714FD3CF4B7}"/>
              </a:ext>
            </a:extLst>
          </p:cNvPr>
          <p:cNvSpPr>
            <a:spLocks noGrp="1"/>
          </p:cNvSpPr>
          <p:nvPr>
            <p:ph type="sldNum" sz="quarter" idx="12"/>
          </p:nvPr>
        </p:nvSpPr>
        <p:spPr/>
        <p:txBody>
          <a:body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24032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D5BEED7-FC0C-41A5-B5EB-A9A7E24EC8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9BB3398-C4A8-4A4B-ACE8-DD5D95770B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42C3CF-8A3D-40B3-B0DB-AB6A02F0E8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20F8C6-6A16-4AAB-AEC6-A554693E6A3F}" type="datetimeFigureOut">
              <a:rPr lang="zh-CN" altLang="en-US" smtClean="0"/>
              <a:t>2021/12/24</a:t>
            </a:fld>
            <a:endParaRPr lang="zh-CN" altLang="en-US"/>
          </a:p>
        </p:txBody>
      </p:sp>
      <p:sp>
        <p:nvSpPr>
          <p:cNvPr id="5" name="页脚占位符 4">
            <a:extLst>
              <a:ext uri="{FF2B5EF4-FFF2-40B4-BE49-F238E27FC236}">
                <a16:creationId xmlns:a16="http://schemas.microsoft.com/office/drawing/2014/main" id="{48A851AF-5880-42E8-A172-8B7A754B79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3319ABA-2B48-4CD6-83DB-52E436C9A3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57C7DC-2E71-44EA-BBDD-564558F44B12}" type="slidenum">
              <a:rPr lang="zh-CN" altLang="en-US" smtClean="0"/>
              <a:t>‹#›</a:t>
            </a:fld>
            <a:endParaRPr lang="zh-CN" altLang="en-US"/>
          </a:p>
        </p:txBody>
      </p:sp>
    </p:spTree>
    <p:extLst>
      <p:ext uri="{BB962C8B-B14F-4D97-AF65-F5344CB8AC3E}">
        <p14:creationId xmlns:p14="http://schemas.microsoft.com/office/powerpoint/2010/main" val="1599724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79E8857-A75C-4D9C-8654-3391D6A4D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ACB3B7D0-E6CD-4A8E-BEAF-3156AA68A524}"/>
              </a:ext>
            </a:extLst>
          </p:cNvPr>
          <p:cNvSpPr/>
          <p:nvPr/>
        </p:nvSpPr>
        <p:spPr>
          <a:xfrm>
            <a:off x="10735056" y="5797296"/>
            <a:ext cx="530352" cy="4389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CCEC2DD-E1DE-4999-91A4-AC196BEC7902}"/>
              </a:ext>
            </a:extLst>
          </p:cNvPr>
          <p:cNvSpPr/>
          <p:nvPr/>
        </p:nvSpPr>
        <p:spPr>
          <a:xfrm>
            <a:off x="10607040" y="5797296"/>
            <a:ext cx="658368" cy="438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D6C01AF-C208-4DDF-84B3-0D253E756C4B}"/>
              </a:ext>
            </a:extLst>
          </p:cNvPr>
          <p:cNvSpPr/>
          <p:nvPr/>
        </p:nvSpPr>
        <p:spPr>
          <a:xfrm>
            <a:off x="0" y="0"/>
            <a:ext cx="3675888" cy="21214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37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8">
            <a:extLst>
              <a:ext uri="{FF2B5EF4-FFF2-40B4-BE49-F238E27FC236}">
                <a16:creationId xmlns:a16="http://schemas.microsoft.com/office/drawing/2014/main" id="{EECEEF1C-45D9-47AF-8A25-961E4B1B01D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34108A3C-97A1-4F94-B109-95798A65C011}"/>
              </a:ext>
            </a:extLst>
          </p:cNvPr>
          <p:cNvSpPr/>
          <p:nvPr/>
        </p:nvSpPr>
        <p:spPr>
          <a:xfrm>
            <a:off x="9481625" y="4403188"/>
            <a:ext cx="182880" cy="478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3B022B0-BC23-46E9-99BC-5E0CCC70DF10}"/>
              </a:ext>
            </a:extLst>
          </p:cNvPr>
          <p:cNvSpPr/>
          <p:nvPr/>
        </p:nvSpPr>
        <p:spPr>
          <a:xfrm>
            <a:off x="10972800" y="6569612"/>
            <a:ext cx="267286" cy="140677"/>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7165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9">
            <a:extLst>
              <a:ext uri="{FF2B5EF4-FFF2-40B4-BE49-F238E27FC236}">
                <a16:creationId xmlns:a16="http://schemas.microsoft.com/office/drawing/2014/main" id="{49F4E9CE-7AD2-4994-8846-EB9B9A5FAD8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CC86422A-37B8-49D3-80B1-B97F4F105B8B}"/>
              </a:ext>
            </a:extLst>
          </p:cNvPr>
          <p:cNvSpPr/>
          <p:nvPr/>
        </p:nvSpPr>
        <p:spPr>
          <a:xfrm>
            <a:off x="9129932" y="4121834"/>
            <a:ext cx="928468" cy="998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0D96A84-E97C-4218-BD72-3A8B11C0788A}"/>
              </a:ext>
            </a:extLst>
          </p:cNvPr>
          <p:cNvSpPr/>
          <p:nvPr/>
        </p:nvSpPr>
        <p:spPr>
          <a:xfrm>
            <a:off x="10944665" y="6541477"/>
            <a:ext cx="267286" cy="196948"/>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A52361E-8437-45C5-9298-FBFF717E096F}"/>
              </a:ext>
            </a:extLst>
          </p:cNvPr>
          <p:cNvSpPr/>
          <p:nvPr/>
        </p:nvSpPr>
        <p:spPr>
          <a:xfrm>
            <a:off x="5102352" y="4462272"/>
            <a:ext cx="3749040" cy="998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1CD43BB-56E1-4792-BD99-68EA61B1DE0F}"/>
              </a:ext>
            </a:extLst>
          </p:cNvPr>
          <p:cNvSpPr/>
          <p:nvPr/>
        </p:nvSpPr>
        <p:spPr>
          <a:xfrm>
            <a:off x="4974336" y="4462272"/>
            <a:ext cx="128016" cy="493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62365AE-8C78-4205-9806-35890E340FA3}"/>
              </a:ext>
            </a:extLst>
          </p:cNvPr>
          <p:cNvSpPr/>
          <p:nvPr/>
        </p:nvSpPr>
        <p:spPr>
          <a:xfrm>
            <a:off x="5102352" y="5120640"/>
            <a:ext cx="3364992" cy="74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145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0">
            <a:extLst>
              <a:ext uri="{FF2B5EF4-FFF2-40B4-BE49-F238E27FC236}">
                <a16:creationId xmlns:a16="http://schemas.microsoft.com/office/drawing/2014/main" id="{8DD46A61-6FC6-4AD0-B189-55934619377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FD031C72-9292-431D-8B5E-06A0259F6E58}"/>
              </a:ext>
            </a:extLst>
          </p:cNvPr>
          <p:cNvSpPr/>
          <p:nvPr/>
        </p:nvSpPr>
        <p:spPr>
          <a:xfrm>
            <a:off x="10888394" y="6583680"/>
            <a:ext cx="379828" cy="98474"/>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D7E4B69-C6BF-485F-A6AC-D5CBC2FB2E3C}"/>
              </a:ext>
            </a:extLst>
          </p:cNvPr>
          <p:cNvSpPr/>
          <p:nvPr/>
        </p:nvSpPr>
        <p:spPr>
          <a:xfrm>
            <a:off x="10888394" y="6583680"/>
            <a:ext cx="520504" cy="274320"/>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10589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0">
            <a:extLst>
              <a:ext uri="{FF2B5EF4-FFF2-40B4-BE49-F238E27FC236}">
                <a16:creationId xmlns:a16="http://schemas.microsoft.com/office/drawing/2014/main" id="{8DD46A61-6FC6-4AD0-B189-5593461937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FD031C72-9292-431D-8B5E-06A0259F6E58}"/>
              </a:ext>
            </a:extLst>
          </p:cNvPr>
          <p:cNvSpPr/>
          <p:nvPr/>
        </p:nvSpPr>
        <p:spPr>
          <a:xfrm>
            <a:off x="10888394" y="6583680"/>
            <a:ext cx="379828" cy="98474"/>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D7E4B69-C6BF-485F-A6AC-D5CBC2FB2E3C}"/>
              </a:ext>
            </a:extLst>
          </p:cNvPr>
          <p:cNvSpPr/>
          <p:nvPr/>
        </p:nvSpPr>
        <p:spPr>
          <a:xfrm>
            <a:off x="10888394" y="6583680"/>
            <a:ext cx="520504" cy="274320"/>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A630773-3781-4E18-8340-F9A6E6A97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12" y="175846"/>
            <a:ext cx="11132298" cy="6120000"/>
          </a:xfrm>
          <a:prstGeom prst="rect">
            <a:avLst/>
          </a:prstGeom>
        </p:spPr>
      </p:pic>
    </p:spTree>
    <p:extLst>
      <p:ext uri="{BB962C8B-B14F-4D97-AF65-F5344CB8AC3E}">
        <p14:creationId xmlns:p14="http://schemas.microsoft.com/office/powerpoint/2010/main" val="935176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1">
            <a:extLst>
              <a:ext uri="{FF2B5EF4-FFF2-40B4-BE49-F238E27FC236}">
                <a16:creationId xmlns:a16="http://schemas.microsoft.com/office/drawing/2014/main" id="{8503DF53-CFB3-4CF3-9991-DC4EA4ACA7F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F9B88E82-74E5-44FE-A0BB-2057C40313EB}"/>
              </a:ext>
            </a:extLst>
          </p:cNvPr>
          <p:cNvSpPr/>
          <p:nvPr/>
        </p:nvSpPr>
        <p:spPr>
          <a:xfrm>
            <a:off x="10972800" y="6541477"/>
            <a:ext cx="225083" cy="168812"/>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9497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2">
            <a:extLst>
              <a:ext uri="{FF2B5EF4-FFF2-40B4-BE49-F238E27FC236}">
                <a16:creationId xmlns:a16="http://schemas.microsoft.com/office/drawing/2014/main" id="{97EBD31C-3CB8-4E13-B545-69F255A113B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29F95CEE-C1AB-4592-934E-3451EFB55AB9}"/>
              </a:ext>
            </a:extLst>
          </p:cNvPr>
          <p:cNvSpPr/>
          <p:nvPr/>
        </p:nvSpPr>
        <p:spPr>
          <a:xfrm>
            <a:off x="10888394" y="6485206"/>
            <a:ext cx="253218" cy="372794"/>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595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3">
            <a:extLst>
              <a:ext uri="{FF2B5EF4-FFF2-40B4-BE49-F238E27FC236}">
                <a16:creationId xmlns:a16="http://schemas.microsoft.com/office/drawing/2014/main" id="{6A67FF42-736D-4946-8765-705E4EBC06B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86FF2E63-EE0D-4101-B2FF-41357442B782}"/>
              </a:ext>
            </a:extLst>
          </p:cNvPr>
          <p:cNvSpPr/>
          <p:nvPr/>
        </p:nvSpPr>
        <p:spPr>
          <a:xfrm>
            <a:off x="10958732" y="6569612"/>
            <a:ext cx="253219" cy="168813"/>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114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4">
            <a:extLst>
              <a:ext uri="{FF2B5EF4-FFF2-40B4-BE49-F238E27FC236}">
                <a16:creationId xmlns:a16="http://schemas.microsoft.com/office/drawing/2014/main" id="{8AC9387E-5506-424A-AC26-2A4462F89D6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F7940045-EECE-4AD8-AED5-13DA781363A2}"/>
              </a:ext>
            </a:extLst>
          </p:cNvPr>
          <p:cNvSpPr/>
          <p:nvPr/>
        </p:nvSpPr>
        <p:spPr>
          <a:xfrm>
            <a:off x="10958732" y="6569612"/>
            <a:ext cx="239151" cy="168813"/>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3634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5">
            <a:extLst>
              <a:ext uri="{FF2B5EF4-FFF2-40B4-BE49-F238E27FC236}">
                <a16:creationId xmlns:a16="http://schemas.microsoft.com/office/drawing/2014/main" id="{7D122E26-D9DB-4CD5-B342-F0BC559E924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2CC1E395-C109-4B70-B53E-2FAF3EA26A10}"/>
              </a:ext>
            </a:extLst>
          </p:cNvPr>
          <p:cNvSpPr/>
          <p:nvPr/>
        </p:nvSpPr>
        <p:spPr>
          <a:xfrm>
            <a:off x="10902462" y="6611815"/>
            <a:ext cx="309489" cy="84407"/>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2069FE75-DD95-4DCD-8133-A0A82DC1FE81}"/>
              </a:ext>
            </a:extLst>
          </p:cNvPr>
          <p:cNvSpPr/>
          <p:nvPr/>
        </p:nvSpPr>
        <p:spPr>
          <a:xfrm>
            <a:off x="10902462" y="6450037"/>
            <a:ext cx="309489" cy="207497"/>
          </a:xfrm>
          <a:prstGeom prst="ellipse">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0629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6">
            <a:extLst>
              <a:ext uri="{FF2B5EF4-FFF2-40B4-BE49-F238E27FC236}">
                <a16:creationId xmlns:a16="http://schemas.microsoft.com/office/drawing/2014/main" id="{AA8E84E9-2687-4142-B579-4C85F12E1C2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F70F3902-A01A-4037-B1DE-E8F098FC5121}"/>
              </a:ext>
            </a:extLst>
          </p:cNvPr>
          <p:cNvSpPr/>
          <p:nvPr/>
        </p:nvSpPr>
        <p:spPr>
          <a:xfrm>
            <a:off x="5669280" y="3826412"/>
            <a:ext cx="140677" cy="4220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214C4FB-0DF5-440B-974B-714C1CBC6C3B}"/>
              </a:ext>
            </a:extLst>
          </p:cNvPr>
          <p:cNvSpPr/>
          <p:nvPr/>
        </p:nvSpPr>
        <p:spPr>
          <a:xfrm>
            <a:off x="10972800" y="6527409"/>
            <a:ext cx="182880" cy="182880"/>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0872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82C5"/>
        </a:solidFill>
        <a:effectLst/>
      </p:bgPr>
    </p:bg>
    <p:spTree>
      <p:nvGrpSpPr>
        <p:cNvPr id="1" name=""/>
        <p:cNvGrpSpPr/>
        <p:nvPr/>
      </p:nvGrpSpPr>
      <p:grpSpPr>
        <a:xfrm>
          <a:off x="0" y="0"/>
          <a:ext cx="0" cy="0"/>
          <a:chOff x="0" y="0"/>
          <a:chExt cx="0" cy="0"/>
        </a:xfrm>
      </p:grpSpPr>
      <p:pic>
        <p:nvPicPr>
          <p:cNvPr id="3" name="图片 2" descr="01">
            <a:extLst>
              <a:ext uri="{FF2B5EF4-FFF2-40B4-BE49-F238E27FC236}">
                <a16:creationId xmlns:a16="http://schemas.microsoft.com/office/drawing/2014/main" id="{31BA1241-8741-44C8-8260-1B9556971FD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a:effectLst>
            <a:outerShdw blurRad="50800" dist="50800" dir="5400000" algn="ctr" rotWithShape="0">
              <a:srgbClr val="1FABE7"/>
            </a:outerShdw>
          </a:effectLst>
        </p:spPr>
      </p:pic>
      <p:sp>
        <p:nvSpPr>
          <p:cNvPr id="2" name="矩形 1">
            <a:extLst>
              <a:ext uri="{FF2B5EF4-FFF2-40B4-BE49-F238E27FC236}">
                <a16:creationId xmlns:a16="http://schemas.microsoft.com/office/drawing/2014/main" id="{F4E77AF3-12D4-4902-B727-7DAA0A2F62B0}"/>
              </a:ext>
            </a:extLst>
          </p:cNvPr>
          <p:cNvSpPr/>
          <p:nvPr/>
        </p:nvSpPr>
        <p:spPr>
          <a:xfrm>
            <a:off x="10888394" y="6063175"/>
            <a:ext cx="225083" cy="1406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064A773-815B-4433-9F5E-028FFB240FFB}"/>
              </a:ext>
            </a:extLst>
          </p:cNvPr>
          <p:cNvSpPr/>
          <p:nvPr/>
        </p:nvSpPr>
        <p:spPr>
          <a:xfrm>
            <a:off x="10888394" y="6569612"/>
            <a:ext cx="379828" cy="140677"/>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4321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7">
            <a:extLst>
              <a:ext uri="{FF2B5EF4-FFF2-40B4-BE49-F238E27FC236}">
                <a16:creationId xmlns:a16="http://schemas.microsoft.com/office/drawing/2014/main" id="{0EC597AB-FAAB-47D3-90DC-321B41AE993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82DB3FF6-A5D8-4889-848C-B4CB5CF74D65}"/>
              </a:ext>
            </a:extLst>
          </p:cNvPr>
          <p:cNvSpPr/>
          <p:nvPr/>
        </p:nvSpPr>
        <p:spPr>
          <a:xfrm>
            <a:off x="10874326" y="6583680"/>
            <a:ext cx="351692" cy="154745"/>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296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8">
            <a:extLst>
              <a:ext uri="{FF2B5EF4-FFF2-40B4-BE49-F238E27FC236}">
                <a16:creationId xmlns:a16="http://schemas.microsoft.com/office/drawing/2014/main" id="{8C8A15BD-BBB1-4DC9-9EF0-46BF2EC5409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6BA4C2DD-8EAA-4619-A448-38F618DB51F4}"/>
              </a:ext>
            </a:extLst>
          </p:cNvPr>
          <p:cNvSpPr/>
          <p:nvPr/>
        </p:nvSpPr>
        <p:spPr>
          <a:xfrm>
            <a:off x="7765366" y="5162843"/>
            <a:ext cx="393896" cy="464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D8F7453-0394-4086-A49C-A5D0602C1A4D}"/>
              </a:ext>
            </a:extLst>
          </p:cNvPr>
          <p:cNvSpPr/>
          <p:nvPr/>
        </p:nvSpPr>
        <p:spPr>
          <a:xfrm>
            <a:off x="10916529" y="6541477"/>
            <a:ext cx="351693" cy="154745"/>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88751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9">
            <a:extLst>
              <a:ext uri="{FF2B5EF4-FFF2-40B4-BE49-F238E27FC236}">
                <a16:creationId xmlns:a16="http://schemas.microsoft.com/office/drawing/2014/main" id="{F46AE2C6-FD8B-46F5-A3E2-C0014A1C64C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0C7F5FC0-266F-41FC-A5C7-BD79445E008A}"/>
              </a:ext>
            </a:extLst>
          </p:cNvPr>
          <p:cNvSpPr/>
          <p:nvPr/>
        </p:nvSpPr>
        <p:spPr>
          <a:xfrm>
            <a:off x="10958732" y="6541477"/>
            <a:ext cx="253219" cy="168812"/>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570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0">
            <a:extLst>
              <a:ext uri="{FF2B5EF4-FFF2-40B4-BE49-F238E27FC236}">
                <a16:creationId xmlns:a16="http://schemas.microsoft.com/office/drawing/2014/main" id="{954A9230-1CC1-4E0D-A80C-A3D4E8B2BE3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9001983B-EA26-41D1-A2E1-92529AF21042}"/>
              </a:ext>
            </a:extLst>
          </p:cNvPr>
          <p:cNvSpPr/>
          <p:nvPr/>
        </p:nvSpPr>
        <p:spPr>
          <a:xfrm>
            <a:off x="10846191" y="6541477"/>
            <a:ext cx="422031" cy="316523"/>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4787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1">
            <a:extLst>
              <a:ext uri="{FF2B5EF4-FFF2-40B4-BE49-F238E27FC236}">
                <a16:creationId xmlns:a16="http://schemas.microsoft.com/office/drawing/2014/main" id="{C0BE99E0-3BC9-4BF9-A7C6-B6D58C7932B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4468BF80-755B-4ECC-9943-645083636BD4}"/>
              </a:ext>
            </a:extLst>
          </p:cNvPr>
          <p:cNvSpPr/>
          <p:nvPr/>
        </p:nvSpPr>
        <p:spPr>
          <a:xfrm>
            <a:off x="10958732" y="6485206"/>
            <a:ext cx="267286" cy="267286"/>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8467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2">
            <a:extLst>
              <a:ext uri="{FF2B5EF4-FFF2-40B4-BE49-F238E27FC236}">
                <a16:creationId xmlns:a16="http://schemas.microsoft.com/office/drawing/2014/main" id="{8B9E9F6A-827B-40E0-A518-5642D408FA7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3EE73182-632B-4C09-BC3D-AB5E9350C955}"/>
              </a:ext>
            </a:extLst>
          </p:cNvPr>
          <p:cNvSpPr/>
          <p:nvPr/>
        </p:nvSpPr>
        <p:spPr>
          <a:xfrm>
            <a:off x="10888394" y="6527409"/>
            <a:ext cx="295421" cy="211016"/>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0346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3">
            <a:extLst>
              <a:ext uri="{FF2B5EF4-FFF2-40B4-BE49-F238E27FC236}">
                <a16:creationId xmlns:a16="http://schemas.microsoft.com/office/drawing/2014/main" id="{56111C80-3AFA-48E2-9E5B-F4EEFB2E4B4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7B1E568E-6675-42EB-B9FB-06CF25CB0591}"/>
              </a:ext>
            </a:extLst>
          </p:cNvPr>
          <p:cNvSpPr/>
          <p:nvPr/>
        </p:nvSpPr>
        <p:spPr>
          <a:xfrm>
            <a:off x="10874326" y="6555545"/>
            <a:ext cx="407963" cy="196947"/>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6906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4">
            <a:extLst>
              <a:ext uri="{FF2B5EF4-FFF2-40B4-BE49-F238E27FC236}">
                <a16:creationId xmlns:a16="http://schemas.microsoft.com/office/drawing/2014/main" id="{9098C705-8576-489E-8CEB-45141244A5F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9FECB603-FEB6-482E-BC60-293F6C6AD61D}"/>
              </a:ext>
            </a:extLst>
          </p:cNvPr>
          <p:cNvSpPr/>
          <p:nvPr/>
        </p:nvSpPr>
        <p:spPr>
          <a:xfrm>
            <a:off x="5655212" y="2968283"/>
            <a:ext cx="440788" cy="1547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1A8F6B7-0122-4AA6-B736-29EFB573DC1C}"/>
              </a:ext>
            </a:extLst>
          </p:cNvPr>
          <p:cNvSpPr/>
          <p:nvPr/>
        </p:nvSpPr>
        <p:spPr>
          <a:xfrm>
            <a:off x="10860258" y="6513342"/>
            <a:ext cx="379828" cy="211015"/>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6950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1081362-6CCD-4922-82A6-7E3733BAF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a:extLst>
              <a:ext uri="{FF2B5EF4-FFF2-40B4-BE49-F238E27FC236}">
                <a16:creationId xmlns:a16="http://schemas.microsoft.com/office/drawing/2014/main" id="{01824662-704D-4EBE-99C1-F3CE7EE85D2B}"/>
              </a:ext>
            </a:extLst>
          </p:cNvPr>
          <p:cNvSpPr/>
          <p:nvPr/>
        </p:nvSpPr>
        <p:spPr>
          <a:xfrm>
            <a:off x="5824025" y="2883877"/>
            <a:ext cx="140677" cy="4079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FD84798C-EBFF-418D-A718-CB1F73655068}"/>
              </a:ext>
            </a:extLst>
          </p:cNvPr>
          <p:cNvSpPr/>
          <p:nvPr/>
        </p:nvSpPr>
        <p:spPr>
          <a:xfrm>
            <a:off x="5697415" y="2785403"/>
            <a:ext cx="267287" cy="6435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8648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2">
            <a:extLst>
              <a:ext uri="{FF2B5EF4-FFF2-40B4-BE49-F238E27FC236}">
                <a16:creationId xmlns:a16="http://schemas.microsoft.com/office/drawing/2014/main" id="{BF83647C-CF8D-40FA-9F27-549A8DACD1E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1E9F8E73-6EC4-4F25-88D4-CCD027D10546}"/>
              </a:ext>
            </a:extLst>
          </p:cNvPr>
          <p:cNvSpPr/>
          <p:nvPr/>
        </p:nvSpPr>
        <p:spPr>
          <a:xfrm>
            <a:off x="10832123" y="6006905"/>
            <a:ext cx="309489"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76BFE02-ADF3-4693-BA26-A854EFD347B6}"/>
              </a:ext>
            </a:extLst>
          </p:cNvPr>
          <p:cNvSpPr/>
          <p:nvPr/>
        </p:nvSpPr>
        <p:spPr>
          <a:xfrm>
            <a:off x="10944665" y="6555545"/>
            <a:ext cx="309489" cy="182880"/>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482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2">
            <a:extLst>
              <a:ext uri="{FF2B5EF4-FFF2-40B4-BE49-F238E27FC236}">
                <a16:creationId xmlns:a16="http://schemas.microsoft.com/office/drawing/2014/main" id="{BF83647C-CF8D-40FA-9F27-549A8DACD1E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1E9F8E73-6EC4-4F25-88D4-CCD027D10546}"/>
              </a:ext>
            </a:extLst>
          </p:cNvPr>
          <p:cNvSpPr/>
          <p:nvPr/>
        </p:nvSpPr>
        <p:spPr>
          <a:xfrm>
            <a:off x="10832123" y="6006905"/>
            <a:ext cx="309489"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76BFE02-ADF3-4693-BA26-A854EFD347B6}"/>
              </a:ext>
            </a:extLst>
          </p:cNvPr>
          <p:cNvSpPr/>
          <p:nvPr/>
        </p:nvSpPr>
        <p:spPr>
          <a:xfrm>
            <a:off x="10944665" y="6555545"/>
            <a:ext cx="309489" cy="182880"/>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C65EC63-572E-4899-8850-BE83DA4D4644}"/>
              </a:ext>
            </a:extLst>
          </p:cNvPr>
          <p:cNvSpPr/>
          <p:nvPr/>
        </p:nvSpPr>
        <p:spPr>
          <a:xfrm>
            <a:off x="937846" y="1814732"/>
            <a:ext cx="8220222" cy="43750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E52B2752-5271-4F14-ADE4-405FD9E64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4159" y="4131365"/>
            <a:ext cx="5096586" cy="2019582"/>
          </a:xfrm>
          <a:prstGeom prst="rect">
            <a:avLst/>
          </a:prstGeom>
        </p:spPr>
      </p:pic>
      <p:sp>
        <p:nvSpPr>
          <p:cNvPr id="14" name="矩形 13">
            <a:extLst>
              <a:ext uri="{FF2B5EF4-FFF2-40B4-BE49-F238E27FC236}">
                <a16:creationId xmlns:a16="http://schemas.microsoft.com/office/drawing/2014/main" id="{3B7E1CFF-406B-4357-9538-7AA5C8189E0A}"/>
              </a:ext>
            </a:extLst>
          </p:cNvPr>
          <p:cNvSpPr/>
          <p:nvPr/>
        </p:nvSpPr>
        <p:spPr>
          <a:xfrm>
            <a:off x="9158068" y="2304288"/>
            <a:ext cx="1983544" cy="1544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18B227C-C528-499D-9262-0651154DE77E}"/>
              </a:ext>
            </a:extLst>
          </p:cNvPr>
          <p:cNvSpPr/>
          <p:nvPr/>
        </p:nvSpPr>
        <p:spPr>
          <a:xfrm>
            <a:off x="786384" y="804672"/>
            <a:ext cx="7372879" cy="899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52483FC-6B41-42D8-B3F2-D801069BEF19}"/>
              </a:ext>
            </a:extLst>
          </p:cNvPr>
          <p:cNvSpPr txBox="1"/>
          <p:nvPr/>
        </p:nvSpPr>
        <p:spPr>
          <a:xfrm>
            <a:off x="-3887" y="456902"/>
            <a:ext cx="10094975" cy="523220"/>
          </a:xfrm>
          <a:prstGeom prst="rect">
            <a:avLst/>
          </a:prstGeom>
          <a:noFill/>
        </p:spPr>
        <p:txBody>
          <a:bodyPr wrap="square" rtlCol="0">
            <a:spAutoFit/>
          </a:bodyPr>
          <a:lstStyle/>
          <a:p>
            <a:r>
              <a:rPr lang="en-US" altLang="zh-CN" sz="2800" b="1" i="0" dirty="0">
                <a:solidFill>
                  <a:srgbClr val="333333"/>
                </a:solidFill>
                <a:effectLst/>
                <a:latin typeface="Merriweather Sans" panose="020B0604020202020204" pitchFamily="2" charset="0"/>
              </a:rPr>
              <a:t>Pregel: a system for large-scale graph processing</a:t>
            </a:r>
            <a:endParaRPr lang="en-US" altLang="zh-CN" sz="2800" b="0" i="0" dirty="0">
              <a:solidFill>
                <a:srgbClr val="757575"/>
              </a:solidFill>
              <a:effectLst/>
              <a:latin typeface="Merriweather Sans" panose="020B0604020202020204" pitchFamily="2" charset="0"/>
            </a:endParaRPr>
          </a:p>
        </p:txBody>
      </p:sp>
      <p:pic>
        <p:nvPicPr>
          <p:cNvPr id="20" name="图片 19">
            <a:extLst>
              <a:ext uri="{FF2B5EF4-FFF2-40B4-BE49-F238E27FC236}">
                <a16:creationId xmlns:a16="http://schemas.microsoft.com/office/drawing/2014/main" id="{D2AF580F-68AA-4D25-84FF-33450E271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0555" y="119575"/>
            <a:ext cx="2099671" cy="1872000"/>
          </a:xfrm>
          <a:prstGeom prst="rect">
            <a:avLst/>
          </a:prstGeom>
        </p:spPr>
      </p:pic>
      <p:sp>
        <p:nvSpPr>
          <p:cNvPr id="22" name="文本框 21">
            <a:extLst>
              <a:ext uri="{FF2B5EF4-FFF2-40B4-BE49-F238E27FC236}">
                <a16:creationId xmlns:a16="http://schemas.microsoft.com/office/drawing/2014/main" id="{CE0F0D81-6C2B-44D7-B916-13034B4A9EA2}"/>
              </a:ext>
            </a:extLst>
          </p:cNvPr>
          <p:cNvSpPr txBox="1"/>
          <p:nvPr/>
        </p:nvSpPr>
        <p:spPr>
          <a:xfrm>
            <a:off x="0" y="1128484"/>
            <a:ext cx="9012136" cy="400110"/>
          </a:xfrm>
          <a:prstGeom prst="rect">
            <a:avLst/>
          </a:prstGeom>
          <a:noFill/>
        </p:spPr>
        <p:txBody>
          <a:bodyPr wrap="square" rtlCol="0">
            <a:spAutoFit/>
          </a:bodyPr>
          <a:lstStyle/>
          <a:p>
            <a:r>
              <a:rPr lang="en-US" altLang="zh-CN" sz="2000" b="1" dirty="0">
                <a:solidFill>
                  <a:srgbClr val="000000"/>
                </a:solidFill>
                <a:effectLst/>
                <a:ea typeface="楷体" panose="02010609060101010101" pitchFamily="49" charset="-122"/>
                <a:cs typeface="宋体" panose="02010600030101010101" pitchFamily="2" charset="-122"/>
              </a:rPr>
              <a:t>Pregel</a:t>
            </a:r>
            <a:r>
              <a:rPr lang="zh-CN" altLang="zh-CN" sz="2000" b="1" dirty="0">
                <a:solidFill>
                  <a:srgbClr val="000000"/>
                </a:solidFill>
                <a:effectLst/>
                <a:ea typeface="楷体" panose="02010609060101010101" pitchFamily="49" charset="-122"/>
                <a:cs typeface="宋体" panose="02010600030101010101" pitchFamily="2" charset="-122"/>
              </a:rPr>
              <a:t>、</a:t>
            </a:r>
            <a:r>
              <a:rPr lang="en-US" altLang="zh-CN" sz="2000" b="1" dirty="0" err="1">
                <a:solidFill>
                  <a:srgbClr val="000000"/>
                </a:solidFill>
                <a:effectLst/>
                <a:ea typeface="楷体" panose="02010609060101010101" pitchFamily="49" charset="-122"/>
                <a:cs typeface="宋体" panose="02010600030101010101" pitchFamily="2" charset="-122"/>
              </a:rPr>
              <a:t>Giraph</a:t>
            </a:r>
            <a:r>
              <a:rPr lang="zh-CN" altLang="zh-CN" sz="2000" b="1" dirty="0">
                <a:solidFill>
                  <a:srgbClr val="000000"/>
                </a:solidFill>
                <a:effectLst/>
                <a:ea typeface="楷体" panose="02010609060101010101" pitchFamily="49" charset="-122"/>
                <a:cs typeface="宋体" panose="02010600030101010101" pitchFamily="2" charset="-122"/>
              </a:rPr>
              <a:t>、</a:t>
            </a:r>
            <a:r>
              <a:rPr lang="en-US" altLang="zh-CN" sz="2000" b="1" dirty="0" err="1">
                <a:solidFill>
                  <a:srgbClr val="000000"/>
                </a:solidFill>
                <a:effectLst/>
                <a:ea typeface="楷体" panose="02010609060101010101" pitchFamily="49" charset="-122"/>
                <a:cs typeface="宋体" panose="02010600030101010101" pitchFamily="2" charset="-122"/>
              </a:rPr>
              <a:t>GraphLab</a:t>
            </a:r>
            <a:r>
              <a:rPr lang="zh-CN" altLang="zh-CN" sz="2000" b="1" dirty="0">
                <a:solidFill>
                  <a:srgbClr val="000000"/>
                </a:solidFill>
                <a:effectLst/>
                <a:ea typeface="楷体" panose="02010609060101010101" pitchFamily="49" charset="-122"/>
                <a:cs typeface="宋体" panose="02010600030101010101" pitchFamily="2" charset="-122"/>
              </a:rPr>
              <a:t>、</a:t>
            </a:r>
            <a:r>
              <a:rPr lang="en-US" altLang="zh-CN" sz="2000" b="1" dirty="0" err="1">
                <a:solidFill>
                  <a:srgbClr val="000000"/>
                </a:solidFill>
                <a:effectLst/>
                <a:ea typeface="楷体" panose="02010609060101010101" pitchFamily="49" charset="-122"/>
                <a:cs typeface="宋体" panose="02010600030101010101" pitchFamily="2" charset="-122"/>
              </a:rPr>
              <a:t>PowerGraph</a:t>
            </a:r>
            <a:r>
              <a:rPr lang="zh-CN" altLang="zh-CN" sz="2000" b="1" dirty="0">
                <a:solidFill>
                  <a:srgbClr val="000000"/>
                </a:solidFill>
                <a:effectLst/>
                <a:ea typeface="楷体" panose="02010609060101010101" pitchFamily="49" charset="-122"/>
                <a:cs typeface="宋体" panose="02010600030101010101" pitchFamily="2" charset="-122"/>
              </a:rPr>
              <a:t>、</a:t>
            </a:r>
            <a:r>
              <a:rPr lang="en-US" altLang="zh-CN" sz="2000" b="1" dirty="0">
                <a:solidFill>
                  <a:srgbClr val="000000"/>
                </a:solidFill>
                <a:effectLst/>
                <a:ea typeface="楷体" panose="02010609060101010101" pitchFamily="49" charset="-122"/>
                <a:cs typeface="宋体" panose="02010600030101010101" pitchFamily="2" charset="-122"/>
              </a:rPr>
              <a:t> Spark/</a:t>
            </a:r>
            <a:r>
              <a:rPr lang="en-US" altLang="zh-CN" sz="2000" b="1" dirty="0" err="1">
                <a:solidFill>
                  <a:srgbClr val="000000"/>
                </a:solidFill>
                <a:effectLst/>
                <a:ea typeface="楷体" panose="02010609060101010101" pitchFamily="49" charset="-122"/>
                <a:cs typeface="宋体" panose="02010600030101010101" pitchFamily="2" charset="-122"/>
              </a:rPr>
              <a:t>GraphX</a:t>
            </a:r>
            <a:r>
              <a:rPr lang="zh-CN" altLang="zh-CN" sz="2000" b="1" dirty="0">
                <a:solidFill>
                  <a:srgbClr val="000000"/>
                </a:solidFill>
                <a:effectLst/>
                <a:ea typeface="楷体" panose="02010609060101010101" pitchFamily="49" charset="-122"/>
                <a:cs typeface="宋体" panose="02010600030101010101" pitchFamily="2" charset="-122"/>
              </a:rPr>
              <a:t>、</a:t>
            </a:r>
            <a:r>
              <a:rPr lang="en-US" altLang="zh-CN" sz="2000" b="1" dirty="0">
                <a:solidFill>
                  <a:srgbClr val="000000"/>
                </a:solidFill>
                <a:effectLst/>
                <a:ea typeface="楷体" panose="02010609060101010101" pitchFamily="49" charset="-122"/>
                <a:cs typeface="宋体" panose="02010600030101010101" pitchFamily="2" charset="-122"/>
              </a:rPr>
              <a:t>Neo4j</a:t>
            </a:r>
            <a:r>
              <a:rPr lang="zh-CN" altLang="zh-CN" sz="2000" b="1" dirty="0">
                <a:solidFill>
                  <a:srgbClr val="000000"/>
                </a:solidFill>
                <a:effectLst/>
                <a:ea typeface="楷体" panose="02010609060101010101" pitchFamily="49" charset="-122"/>
                <a:cs typeface="宋体" panose="02010600030101010101" pitchFamily="2" charset="-122"/>
              </a:rPr>
              <a:t>和</a:t>
            </a:r>
            <a:r>
              <a:rPr lang="en-US" altLang="zh-CN" sz="2000" b="1" dirty="0">
                <a:solidFill>
                  <a:srgbClr val="000000"/>
                </a:solidFill>
                <a:effectLst/>
                <a:ea typeface="楷体" panose="02010609060101010101" pitchFamily="49" charset="-122"/>
                <a:cs typeface="宋体" panose="02010600030101010101" pitchFamily="2" charset="-122"/>
              </a:rPr>
              <a:t>Trinity</a:t>
            </a:r>
            <a:endParaRPr lang="zh-CN" altLang="en-US" sz="2000" b="1" dirty="0"/>
          </a:p>
        </p:txBody>
      </p:sp>
      <p:pic>
        <p:nvPicPr>
          <p:cNvPr id="24" name="图片 23">
            <a:extLst>
              <a:ext uri="{FF2B5EF4-FFF2-40B4-BE49-F238E27FC236}">
                <a16:creationId xmlns:a16="http://schemas.microsoft.com/office/drawing/2014/main" id="{DF86C3DD-EF43-4B59-A3B7-7CBAD1448FE1}"/>
              </a:ext>
            </a:extLst>
          </p:cNvPr>
          <p:cNvPicPr>
            <a:picLocks noChangeAspect="1"/>
          </p:cNvPicPr>
          <p:nvPr/>
        </p:nvPicPr>
        <p:blipFill rotWithShape="1">
          <a:blip r:embed="rId6">
            <a:extLst>
              <a:ext uri="{28A0092B-C50C-407E-A947-70E740481C1C}">
                <a14:useLocalDpi xmlns:a14="http://schemas.microsoft.com/office/drawing/2010/main" val="0"/>
              </a:ext>
            </a:extLst>
          </a:blip>
          <a:srcRect l="7271" t="7658"/>
          <a:stretch/>
        </p:blipFill>
        <p:spPr>
          <a:xfrm>
            <a:off x="119087" y="1826825"/>
            <a:ext cx="3930972" cy="2639034"/>
          </a:xfrm>
          <a:prstGeom prst="rect">
            <a:avLst/>
          </a:prstGeom>
        </p:spPr>
      </p:pic>
      <p:sp>
        <p:nvSpPr>
          <p:cNvPr id="25" name="矩形 24">
            <a:extLst>
              <a:ext uri="{FF2B5EF4-FFF2-40B4-BE49-F238E27FC236}">
                <a16:creationId xmlns:a16="http://schemas.microsoft.com/office/drawing/2014/main" id="{C46A1146-D783-4329-ADE6-554EC609D068}"/>
              </a:ext>
            </a:extLst>
          </p:cNvPr>
          <p:cNvSpPr/>
          <p:nvPr/>
        </p:nvSpPr>
        <p:spPr>
          <a:xfrm>
            <a:off x="4422713" y="3566160"/>
            <a:ext cx="620888" cy="4454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9635ECDF-4B6A-4FAB-92AE-5F1A324E6B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6380" y="2133929"/>
            <a:ext cx="2041041" cy="864000"/>
          </a:xfrm>
          <a:prstGeom prst="rect">
            <a:avLst/>
          </a:prstGeom>
        </p:spPr>
      </p:pic>
      <p:pic>
        <p:nvPicPr>
          <p:cNvPr id="17" name="图片 16">
            <a:extLst>
              <a:ext uri="{FF2B5EF4-FFF2-40B4-BE49-F238E27FC236}">
                <a16:creationId xmlns:a16="http://schemas.microsoft.com/office/drawing/2014/main" id="{11924F60-C5B1-4C32-87AF-A4CD9ED363D3}"/>
              </a:ext>
            </a:extLst>
          </p:cNvPr>
          <p:cNvPicPr>
            <a:picLocks noChangeAspect="1"/>
          </p:cNvPicPr>
          <p:nvPr/>
        </p:nvPicPr>
        <p:blipFill rotWithShape="1">
          <a:blip r:embed="rId8">
            <a:extLst>
              <a:ext uri="{28A0092B-C50C-407E-A947-70E740481C1C}">
                <a14:useLocalDpi xmlns:a14="http://schemas.microsoft.com/office/drawing/2010/main" val="0"/>
              </a:ext>
            </a:extLst>
          </a:blip>
          <a:srcRect l="10181" t="2122" r="11762" b="7059"/>
          <a:stretch/>
        </p:blipFill>
        <p:spPr>
          <a:xfrm>
            <a:off x="7120615" y="1985414"/>
            <a:ext cx="4919880" cy="4021491"/>
          </a:xfrm>
          <a:prstGeom prst="rect">
            <a:avLst/>
          </a:prstGeom>
        </p:spPr>
      </p:pic>
      <p:sp>
        <p:nvSpPr>
          <p:cNvPr id="7" name="矩形 6">
            <a:extLst>
              <a:ext uri="{FF2B5EF4-FFF2-40B4-BE49-F238E27FC236}">
                <a16:creationId xmlns:a16="http://schemas.microsoft.com/office/drawing/2014/main" id="{37C33E49-A38C-4D57-A262-4F5B325154CC}"/>
              </a:ext>
            </a:extLst>
          </p:cNvPr>
          <p:cNvSpPr/>
          <p:nvPr/>
        </p:nvSpPr>
        <p:spPr>
          <a:xfrm>
            <a:off x="10759627" y="5887330"/>
            <a:ext cx="1196842" cy="1195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B0535D0-1662-462B-ADF3-0F0D760D9D7F}"/>
              </a:ext>
            </a:extLst>
          </p:cNvPr>
          <p:cNvSpPr/>
          <p:nvPr/>
        </p:nvSpPr>
        <p:spPr>
          <a:xfrm>
            <a:off x="10832123" y="6006905"/>
            <a:ext cx="597877"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3267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3">
            <a:extLst>
              <a:ext uri="{FF2B5EF4-FFF2-40B4-BE49-F238E27FC236}">
                <a16:creationId xmlns:a16="http://schemas.microsoft.com/office/drawing/2014/main" id="{0E00BE94-27F3-4BE1-9E40-48B38494BF0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8D7AA379-B9C3-4CBC-BA33-CCEB1C6106CF}"/>
              </a:ext>
            </a:extLst>
          </p:cNvPr>
          <p:cNvSpPr/>
          <p:nvPr/>
        </p:nvSpPr>
        <p:spPr>
          <a:xfrm>
            <a:off x="10818055" y="6006905"/>
            <a:ext cx="281354" cy="1969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DAC8C9-0584-4BBD-95DB-34570144F4E7}"/>
              </a:ext>
            </a:extLst>
          </p:cNvPr>
          <p:cNvSpPr/>
          <p:nvPr/>
        </p:nvSpPr>
        <p:spPr>
          <a:xfrm>
            <a:off x="10818055" y="6006905"/>
            <a:ext cx="422031" cy="1969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209E985-2283-466D-B0B3-E04EB0D4CFEA}"/>
              </a:ext>
            </a:extLst>
          </p:cNvPr>
          <p:cNvSpPr/>
          <p:nvPr/>
        </p:nvSpPr>
        <p:spPr>
          <a:xfrm>
            <a:off x="10705514" y="6006905"/>
            <a:ext cx="801858" cy="295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F07FF2C-B8E9-49AC-AECB-BDEAC241C400}"/>
              </a:ext>
            </a:extLst>
          </p:cNvPr>
          <p:cNvSpPr/>
          <p:nvPr/>
        </p:nvSpPr>
        <p:spPr>
          <a:xfrm>
            <a:off x="10958732" y="6569612"/>
            <a:ext cx="281354" cy="154745"/>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8641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4">
            <a:extLst>
              <a:ext uri="{FF2B5EF4-FFF2-40B4-BE49-F238E27FC236}">
                <a16:creationId xmlns:a16="http://schemas.microsoft.com/office/drawing/2014/main" id="{640C92EE-E33F-4723-B6E6-25194B38830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7D3411C2-B36D-4CF7-AB72-B7326DEFB1C0}"/>
              </a:ext>
            </a:extLst>
          </p:cNvPr>
          <p:cNvSpPr/>
          <p:nvPr/>
        </p:nvSpPr>
        <p:spPr>
          <a:xfrm>
            <a:off x="10902462" y="6541477"/>
            <a:ext cx="365760" cy="182880"/>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092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5">
            <a:extLst>
              <a:ext uri="{FF2B5EF4-FFF2-40B4-BE49-F238E27FC236}">
                <a16:creationId xmlns:a16="http://schemas.microsoft.com/office/drawing/2014/main" id="{A10AC850-CD1A-4FA8-9ABD-C7CF3EDD586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260C532E-05AF-4CC4-8104-76FE78084071}"/>
              </a:ext>
            </a:extLst>
          </p:cNvPr>
          <p:cNvSpPr/>
          <p:nvPr/>
        </p:nvSpPr>
        <p:spPr>
          <a:xfrm>
            <a:off x="10775852" y="5852160"/>
            <a:ext cx="309490" cy="3798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5DE04B-C115-424F-8185-8B06E90C548C}"/>
              </a:ext>
            </a:extLst>
          </p:cNvPr>
          <p:cNvSpPr/>
          <p:nvPr/>
        </p:nvSpPr>
        <p:spPr>
          <a:xfrm>
            <a:off x="10986868" y="6541477"/>
            <a:ext cx="211015" cy="182880"/>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506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6">
            <a:extLst>
              <a:ext uri="{FF2B5EF4-FFF2-40B4-BE49-F238E27FC236}">
                <a16:creationId xmlns:a16="http://schemas.microsoft.com/office/drawing/2014/main" id="{DD03F39D-B7B0-4997-8E8D-3E4C101ED72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4" name="矩形 3">
            <a:extLst>
              <a:ext uri="{FF2B5EF4-FFF2-40B4-BE49-F238E27FC236}">
                <a16:creationId xmlns:a16="http://schemas.microsoft.com/office/drawing/2014/main" id="{0FB09F2F-45D6-4AAB-915A-B65589A05D82}"/>
              </a:ext>
            </a:extLst>
          </p:cNvPr>
          <p:cNvSpPr/>
          <p:nvPr/>
        </p:nvSpPr>
        <p:spPr>
          <a:xfrm>
            <a:off x="10972800" y="6541477"/>
            <a:ext cx="267286" cy="182880"/>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4422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07">
            <a:extLst>
              <a:ext uri="{FF2B5EF4-FFF2-40B4-BE49-F238E27FC236}">
                <a16:creationId xmlns:a16="http://schemas.microsoft.com/office/drawing/2014/main" id="{98D56055-7B9D-49DE-8830-07B2B583533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0413" cy="6858000"/>
          </a:xfrm>
          <a:prstGeom prst="rect">
            <a:avLst/>
          </a:prstGeom>
        </p:spPr>
      </p:pic>
      <p:sp>
        <p:nvSpPr>
          <p:cNvPr id="2" name="矩形 1">
            <a:extLst>
              <a:ext uri="{FF2B5EF4-FFF2-40B4-BE49-F238E27FC236}">
                <a16:creationId xmlns:a16="http://schemas.microsoft.com/office/drawing/2014/main" id="{367F9C74-79A0-462D-BA1B-8AB994F1C6E3}"/>
              </a:ext>
            </a:extLst>
          </p:cNvPr>
          <p:cNvSpPr/>
          <p:nvPr/>
        </p:nvSpPr>
        <p:spPr>
          <a:xfrm>
            <a:off x="10986868" y="6569612"/>
            <a:ext cx="211015" cy="182880"/>
          </a:xfrm>
          <a:prstGeom prst="rect">
            <a:avLst/>
          </a:prstGeom>
          <a:solidFill>
            <a:srgbClr val="298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119592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2803</TotalTime>
  <Words>1936</Words>
  <Application>Microsoft Office PowerPoint</Application>
  <PresentationFormat>宽屏</PresentationFormat>
  <Paragraphs>92</Paragraphs>
  <Slides>28</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-apple-system</vt:lpstr>
      <vt:lpstr>Helvetica Neue</vt:lpstr>
      <vt:lpstr>等线</vt:lpstr>
      <vt:lpstr>等线 Light</vt:lpstr>
      <vt:lpstr>楷体</vt:lpstr>
      <vt:lpstr>Arial</vt:lpstr>
      <vt:lpstr>Calibri</vt:lpstr>
      <vt:lpstr>Cambria Math</vt:lpstr>
      <vt:lpstr>Merriweather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zyf</dc:creator>
  <cp:lastModifiedBy>zyf</cp:lastModifiedBy>
  <cp:revision>83</cp:revision>
  <dcterms:created xsi:type="dcterms:W3CDTF">2021-12-11T15:08:52Z</dcterms:created>
  <dcterms:modified xsi:type="dcterms:W3CDTF">2021-12-24T04:06:15Z</dcterms:modified>
</cp:coreProperties>
</file>